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4003" r:id="rId1"/>
  </p:sldMasterIdLst>
  <p:notesMasterIdLst>
    <p:notesMasterId r:id="rId97"/>
  </p:notesMasterIdLst>
  <p:sldIdLst>
    <p:sldId id="463" r:id="rId2"/>
    <p:sldId id="737" r:id="rId3"/>
    <p:sldId id="747" r:id="rId4"/>
    <p:sldId id="942" r:id="rId5"/>
    <p:sldId id="896" r:id="rId6"/>
    <p:sldId id="897" r:id="rId7"/>
    <p:sldId id="945" r:id="rId8"/>
    <p:sldId id="898" r:id="rId9"/>
    <p:sldId id="748" r:id="rId10"/>
    <p:sldId id="895" r:id="rId11"/>
    <p:sldId id="907" r:id="rId12"/>
    <p:sldId id="908" r:id="rId13"/>
    <p:sldId id="909" r:id="rId14"/>
    <p:sldId id="946" r:id="rId15"/>
    <p:sldId id="749" r:id="rId16"/>
    <p:sldId id="750" r:id="rId17"/>
    <p:sldId id="760" r:id="rId18"/>
    <p:sldId id="761" r:id="rId19"/>
    <p:sldId id="762" r:id="rId20"/>
    <p:sldId id="855" r:id="rId21"/>
    <p:sldId id="856" r:id="rId22"/>
    <p:sldId id="857" r:id="rId23"/>
    <p:sldId id="858" r:id="rId24"/>
    <p:sldId id="859" r:id="rId25"/>
    <p:sldId id="860" r:id="rId26"/>
    <p:sldId id="861" r:id="rId27"/>
    <p:sldId id="862" r:id="rId28"/>
    <p:sldId id="863" r:id="rId29"/>
    <p:sldId id="864" r:id="rId30"/>
    <p:sldId id="920" r:id="rId31"/>
    <p:sldId id="919" r:id="rId32"/>
    <p:sldId id="922" r:id="rId33"/>
    <p:sldId id="923" r:id="rId34"/>
    <p:sldId id="921" r:id="rId35"/>
    <p:sldId id="930" r:id="rId36"/>
    <p:sldId id="939" r:id="rId37"/>
    <p:sldId id="940" r:id="rId38"/>
    <p:sldId id="929" r:id="rId39"/>
    <p:sldId id="931" r:id="rId40"/>
    <p:sldId id="932" r:id="rId41"/>
    <p:sldId id="933" r:id="rId42"/>
    <p:sldId id="934" r:id="rId43"/>
    <p:sldId id="935" r:id="rId44"/>
    <p:sldId id="936" r:id="rId45"/>
    <p:sldId id="937" r:id="rId46"/>
    <p:sldId id="938" r:id="rId47"/>
    <p:sldId id="899" r:id="rId48"/>
    <p:sldId id="900" r:id="rId49"/>
    <p:sldId id="901" r:id="rId50"/>
    <p:sldId id="902" r:id="rId51"/>
    <p:sldId id="906" r:id="rId52"/>
    <p:sldId id="903" r:id="rId53"/>
    <p:sldId id="904" r:id="rId54"/>
    <p:sldId id="865" r:id="rId55"/>
    <p:sldId id="763" r:id="rId56"/>
    <p:sldId id="764" r:id="rId57"/>
    <p:sldId id="765" r:id="rId58"/>
    <p:sldId id="766" r:id="rId59"/>
    <p:sldId id="767" r:id="rId60"/>
    <p:sldId id="768" r:id="rId61"/>
    <p:sldId id="769" r:id="rId62"/>
    <p:sldId id="770" r:id="rId63"/>
    <p:sldId id="771" r:id="rId64"/>
    <p:sldId id="772" r:id="rId65"/>
    <p:sldId id="773" r:id="rId66"/>
    <p:sldId id="774" r:id="rId67"/>
    <p:sldId id="775" r:id="rId68"/>
    <p:sldId id="776" r:id="rId69"/>
    <p:sldId id="910" r:id="rId70"/>
    <p:sldId id="911" r:id="rId71"/>
    <p:sldId id="912" r:id="rId72"/>
    <p:sldId id="913" r:id="rId73"/>
    <p:sldId id="914" r:id="rId74"/>
    <p:sldId id="915" r:id="rId75"/>
    <p:sldId id="916" r:id="rId76"/>
    <p:sldId id="917" r:id="rId77"/>
    <p:sldId id="918" r:id="rId78"/>
    <p:sldId id="943" r:id="rId79"/>
    <p:sldId id="944" r:id="rId80"/>
    <p:sldId id="947" r:id="rId81"/>
    <p:sldId id="948" r:id="rId82"/>
    <p:sldId id="959" r:id="rId83"/>
    <p:sldId id="960" r:id="rId84"/>
    <p:sldId id="961" r:id="rId85"/>
    <p:sldId id="950" r:id="rId86"/>
    <p:sldId id="951" r:id="rId87"/>
    <p:sldId id="952" r:id="rId88"/>
    <p:sldId id="956" r:id="rId89"/>
    <p:sldId id="953" r:id="rId90"/>
    <p:sldId id="954" r:id="rId91"/>
    <p:sldId id="955" r:id="rId92"/>
    <p:sldId id="957" r:id="rId93"/>
    <p:sldId id="958" r:id="rId94"/>
    <p:sldId id="949" r:id="rId95"/>
    <p:sldId id="736" r:id="rId96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57" autoAdjust="0"/>
  </p:normalViewPr>
  <p:slideViewPr>
    <p:cSldViewPr snapToGrid="0">
      <p:cViewPr varScale="1">
        <p:scale>
          <a:sx n="108" d="100"/>
          <a:sy n="108" d="100"/>
        </p:scale>
        <p:origin x="58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0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7FA8360-AEBC-46D3-B3A9-287AAB828AB1}" type="datetimeFigureOut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3B6DC9B-C5E3-4B24-932A-BF9B7CBDE3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528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AB3C8-F492-438E-81A3-466D2CCB613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102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2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6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2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36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3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9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13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57834-C43E-4FF0-8E88-42DD91278F3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4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C3943-1196-429C-8401-73243C6B9F3A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9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C6AB2-D463-44A7-8AE0-6DA5011A71F4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5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06E2-FF8C-403E-9A0C-0EDB96AD56D5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3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:\지나\01. 작업\2016. 04. 11_멀티캠퍼스 PPT_김희정\로고3-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0" y="3478853"/>
            <a:ext cx="3466417" cy="302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50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31278"/>
            <a:ext cx="10972800" cy="413813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2172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8ECD7-166A-4ECB-9300-4D77C50C6071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6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1DB0C-A4C9-44D8-9E05-F8CB30D0BD03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3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4487-C007-4A55-B1ED-2D4D7C910CBD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68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F4345-D08C-4FD9-98CD-7D52CF29365C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6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29CD6-AEB6-4F50-9FA1-A7EDB363E98C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78E9-CCA8-4CA6-BF1F-7A1B0B7C8AB8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2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A0750-1316-4894-B895-7BDB959FE7DE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76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4ABD7-C578-45D7-8903-909318CD6114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0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40C0400-DAF8-49AB-BFF9-F72C6EFE34C3}" type="datetime1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07484-FA8A-449B-AD0E-7AD0D6FA48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54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6" r:id="rId12"/>
    <p:sldLayoutId id="2147484017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technology-invention-and-more/how-to-build-a-simple-neural-network-in-9-lines-of-python-code-cc8f23647ca1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4383235&amp;ref=y" TargetMode="External"/><Relationship Id="rId2" Type="http://schemas.openxmlformats.org/officeDocument/2006/relationships/hyperlink" Target="https://terms.naver.com/entry.nhn?docId=4369002&amp;ref=y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3951" y="1464459"/>
            <a:ext cx="9144000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머신러닝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기반 빅데이터 분석</a:t>
            </a:r>
            <a:b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&amp; </a:t>
            </a:r>
            <a:r>
              <a:rPr lang="ko-KR" altLang="en-US" sz="4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시각화 과정</a:t>
            </a:r>
          </a:p>
        </p:txBody>
      </p:sp>
      <p:sp>
        <p:nvSpPr>
          <p:cNvPr id="7" name="부제목 3"/>
          <p:cNvSpPr>
            <a:spLocks noGrp="1"/>
          </p:cNvSpPr>
          <p:nvPr>
            <p:ph type="subTitle" idx="1"/>
          </p:nvPr>
        </p:nvSpPr>
        <p:spPr>
          <a:xfrm>
            <a:off x="1373951" y="3886909"/>
            <a:ext cx="9144000" cy="2167128"/>
          </a:xfrm>
        </p:spPr>
        <p:txBody>
          <a:bodyPr>
            <a:noAutofit/>
          </a:bodyPr>
          <a:lstStyle/>
          <a:p>
            <a:endParaRPr lang="en-US" altLang="ko-KR" sz="2800" b="1" dirty="0"/>
          </a:p>
          <a:p>
            <a:r>
              <a:rPr lang="en-US" altLang="ko-KR" sz="2800" b="1" dirty="0">
                <a:solidFill>
                  <a:srgbClr val="002060"/>
                </a:solidFill>
              </a:rPr>
              <a:t>2021. 3. 29 ~ 4.2 (5</a:t>
            </a:r>
            <a:r>
              <a:rPr lang="ko-KR" altLang="en-US" sz="2800" b="1" dirty="0">
                <a:solidFill>
                  <a:srgbClr val="002060"/>
                </a:solidFill>
              </a:rPr>
              <a:t>일 과정</a:t>
            </a:r>
            <a:r>
              <a:rPr lang="en-US" altLang="ko-KR" sz="2800" b="1" dirty="0">
                <a:solidFill>
                  <a:srgbClr val="002060"/>
                </a:solidFill>
              </a:rPr>
              <a:t>)</a:t>
            </a:r>
          </a:p>
          <a:p>
            <a:endParaRPr lang="en-US" altLang="ko-KR" sz="2800" dirty="0"/>
          </a:p>
          <a:p>
            <a:r>
              <a:rPr lang="ko-KR" altLang="en-US" sz="2800" b="1" dirty="0">
                <a:latin typeface="+mn-ea"/>
              </a:rPr>
              <a:t>정 준 수 </a:t>
            </a:r>
            <a:r>
              <a:rPr lang="en-US" altLang="ko-KR" b="1" dirty="0" err="1">
                <a:latin typeface="+mn-ea"/>
              </a:rPr>
              <a:t>Ph.D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1026" name="Picture 2" descr="C:\Users\user\Desktop\picasso_bul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1432" y="985310"/>
            <a:ext cx="5806095" cy="5484856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77AEF-44A6-420A-BA98-96C5428E556B}"/>
              </a:ext>
            </a:extLst>
          </p:cNvPr>
          <p:cNvSpPr/>
          <p:nvPr/>
        </p:nvSpPr>
        <p:spPr>
          <a:xfrm>
            <a:off x="71783" y="329684"/>
            <a:ext cx="1204843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◈  추상화 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(Abstract)</a:t>
            </a:r>
          </a:p>
          <a:p>
            <a:pPr algn="ctr"/>
            <a:endParaRPr lang="en-US" altLang="ko-KR" sz="16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002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96224" y="887850"/>
            <a:ext cx="9666953" cy="5855720"/>
            <a:chOff x="1624824" y="616688"/>
            <a:chExt cx="9666953" cy="5855720"/>
          </a:xfrm>
        </p:grpSpPr>
        <p:pic>
          <p:nvPicPr>
            <p:cNvPr id="2" name="그림 1" descr="Overview of Data Variable Typ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4824" y="1024785"/>
              <a:ext cx="9284181" cy="5447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431079" y="616688"/>
              <a:ext cx="1860698" cy="2020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3876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변수 타입 분류</a:t>
            </a:r>
          </a:p>
        </p:txBody>
      </p:sp>
    </p:spTree>
    <p:extLst>
      <p:ext uri="{BB962C8B-B14F-4D97-AF65-F5344CB8AC3E}">
        <p14:creationId xmlns:p14="http://schemas.microsoft.com/office/powerpoint/2010/main" val="270234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845309" y="1474171"/>
            <a:ext cx="8633636" cy="5247304"/>
            <a:chOff x="2082023" y="977307"/>
            <a:chExt cx="8199660" cy="5024909"/>
          </a:xfrm>
        </p:grpSpPr>
        <p:pic>
          <p:nvPicPr>
            <p:cNvPr id="3" name="그림 2" descr="Overview of Feature Selection Techniqu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023" y="977307"/>
              <a:ext cx="8199660" cy="5024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112102" y="977307"/>
              <a:ext cx="1063256" cy="984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과정</a:t>
            </a:r>
          </a:p>
        </p:txBody>
      </p:sp>
    </p:spTree>
    <p:extLst>
      <p:ext uri="{BB962C8B-B14F-4D97-AF65-F5344CB8AC3E}">
        <p14:creationId xmlns:p14="http://schemas.microsoft.com/office/powerpoint/2010/main" val="41509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308029" y="1607216"/>
            <a:ext cx="10164781" cy="5114259"/>
            <a:chOff x="1031303" y="818707"/>
            <a:chExt cx="10164781" cy="5114259"/>
          </a:xfrm>
        </p:grpSpPr>
        <p:pic>
          <p:nvPicPr>
            <p:cNvPr id="2" name="그림 1" descr="How to Choose Feature Selection Methods For Machine Learni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303" y="915433"/>
              <a:ext cx="9743308" cy="50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601200" y="818707"/>
              <a:ext cx="1594884" cy="1669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74B05-B0C0-4017-A00C-B70FDA4EB45C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5381" y="690295"/>
            <a:ext cx="5468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분류 방법</a:t>
            </a:r>
          </a:p>
        </p:txBody>
      </p:sp>
    </p:spTree>
    <p:extLst>
      <p:ext uri="{BB962C8B-B14F-4D97-AF65-F5344CB8AC3E}">
        <p14:creationId xmlns:p14="http://schemas.microsoft.com/office/powerpoint/2010/main" val="248055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E7BA41-4594-46BC-B102-09E82984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57AB85-0B00-4E7E-A6D6-6AC9EBC6907B}"/>
              </a:ext>
            </a:extLst>
          </p:cNvPr>
          <p:cNvSpPr/>
          <p:nvPr/>
        </p:nvSpPr>
        <p:spPr>
          <a:xfrm>
            <a:off x="2588669" y="1293394"/>
            <a:ext cx="1540042" cy="4740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Label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6BE37-D186-4BBC-B04A-A97F9DA96923}"/>
              </a:ext>
            </a:extLst>
          </p:cNvPr>
          <p:cNvSpPr txBox="1"/>
          <p:nvPr/>
        </p:nvSpPr>
        <p:spPr>
          <a:xfrm>
            <a:off x="2827421" y="721895"/>
            <a:ext cx="139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column :</a:t>
            </a:r>
            <a:r>
              <a:rPr lang="ko-KR" altLang="en-US" dirty="0"/>
              <a:t>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7D9DB-48F8-4A3A-87D7-D2B3104CBB37}"/>
              </a:ext>
            </a:extLst>
          </p:cNvPr>
          <p:cNvSpPr txBox="1"/>
          <p:nvPr/>
        </p:nvSpPr>
        <p:spPr>
          <a:xfrm>
            <a:off x="9603331" y="1427747"/>
            <a:ext cx="9685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 1: </a:t>
            </a:r>
          </a:p>
          <a:p>
            <a:endParaRPr lang="en-US" altLang="ko-KR" dirty="0"/>
          </a:p>
          <a:p>
            <a:r>
              <a:rPr lang="en-US" altLang="ko-KR" dirty="0"/>
              <a:t>Label</a:t>
            </a:r>
            <a:r>
              <a:rPr lang="ko-KR" altLang="en-US" dirty="0"/>
              <a:t> </a:t>
            </a:r>
            <a:r>
              <a:rPr lang="en-US" altLang="ko-KR" dirty="0"/>
              <a:t>2:</a:t>
            </a:r>
          </a:p>
          <a:p>
            <a:endParaRPr lang="en-US" altLang="ko-KR" dirty="0"/>
          </a:p>
          <a:p>
            <a:r>
              <a:rPr lang="en-US" altLang="ko-KR" dirty="0"/>
              <a:t>Label 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334D33-6964-4B26-8F91-905D102A3C74}"/>
              </a:ext>
            </a:extLst>
          </p:cNvPr>
          <p:cNvSpPr/>
          <p:nvPr/>
        </p:nvSpPr>
        <p:spPr>
          <a:xfrm>
            <a:off x="2598821" y="1275347"/>
            <a:ext cx="1540042" cy="128737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Label 1</a:t>
            </a:r>
            <a:r>
              <a:rPr lang="en-US" altLang="ko-KR" dirty="0"/>
              <a:t>: </a:t>
            </a:r>
          </a:p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87E53E-13F1-4E77-B323-06E4CAEC5C18}"/>
              </a:ext>
            </a:extLst>
          </p:cNvPr>
          <p:cNvSpPr/>
          <p:nvPr/>
        </p:nvSpPr>
        <p:spPr>
          <a:xfrm>
            <a:off x="2598821" y="2562726"/>
            <a:ext cx="1540042" cy="220177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Label 2: </a:t>
            </a:r>
          </a:p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360F2-0659-4407-9EDA-440CD8EBC681}"/>
              </a:ext>
            </a:extLst>
          </p:cNvPr>
          <p:cNvSpPr txBox="1"/>
          <p:nvPr/>
        </p:nvSpPr>
        <p:spPr>
          <a:xfrm>
            <a:off x="3092116" y="558265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Label: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830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0889" y="1667371"/>
            <a:ext cx="558306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데이터 준비 과정의 중요성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 err="1"/>
              <a:t>결측치의</a:t>
            </a:r>
            <a:r>
              <a:rPr lang="ko-KR" altLang="en-US" sz="2000" b="1" dirty="0"/>
              <a:t> 처리방법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특징 추출 </a:t>
            </a:r>
            <a:r>
              <a:rPr lang="en-US" altLang="ko-KR" sz="2000" b="1" dirty="0"/>
              <a:t>(Recursive Feature Elimination)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데이터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정규화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원 </a:t>
            </a:r>
            <a:r>
              <a:rPr lang="ko-KR" altLang="en-US" sz="2000" b="1" dirty="0" err="1"/>
              <a:t>핫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인코딩으로</a:t>
            </a:r>
            <a:r>
              <a:rPr lang="ko-KR" altLang="en-US" sz="2000" b="1" dirty="0"/>
              <a:t> 범주 변환 </a:t>
            </a:r>
            <a:r>
              <a:rPr lang="en-US" altLang="ko-KR" sz="2000" b="1" dirty="0"/>
              <a:t>(One Hot Encoding)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6. </a:t>
            </a:r>
            <a:r>
              <a:rPr lang="ko-KR" altLang="en-US" sz="2000" b="1" dirty="0"/>
              <a:t>숫자 변수의 범주형 변수로 변환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7. PCA</a:t>
            </a:r>
            <a:r>
              <a:rPr lang="ko-KR" altLang="en-US" sz="2000" b="1" dirty="0"/>
              <a:t>를 통한 차원 축소</a:t>
            </a:r>
            <a:endParaRPr lang="en-US" altLang="ko-KR" sz="2000" b="1" dirty="0"/>
          </a:p>
        </p:txBody>
      </p:sp>
      <p:sp>
        <p:nvSpPr>
          <p:cNvPr id="4" name="직사각형 3"/>
          <p:cNvSpPr/>
          <p:nvPr/>
        </p:nvSpPr>
        <p:spPr>
          <a:xfrm>
            <a:off x="695381" y="690295"/>
            <a:ext cx="925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머신러닝에서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일반적 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Preparation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정리</a:t>
            </a:r>
          </a:p>
        </p:txBody>
      </p:sp>
    </p:spTree>
    <p:extLst>
      <p:ext uri="{BB962C8B-B14F-4D97-AF65-F5344CB8AC3E}">
        <p14:creationId xmlns:p14="http://schemas.microsoft.com/office/powerpoint/2010/main" val="676990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 준비 과정의 중요성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데이터 준비 과정은 원시 데이터를 모델링에 적합한 형식으로 변환하는 작업이 중심 내용이며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데이터를 준비하는 것은 예측 모델 생성 프로젝트에서 가장 중요한 부분이며 가장  많은 시간이 소요된다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모든 데이터 준비 과정은 기계 학습 알고리즘에 맞추어져 진행 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실제 데이터와 매개 변수 등을 활용한다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실질적인 데이터 준비 과정에는 데이터 정리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특징 추출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데이터 변환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차원 축소 등에 대한 지식이 필요하다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예측 모델링 프로젝트에는 데이터로부터 학습이 진행됩니다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데이터는 해결하려는 문제를 특징 짓는 도메인으로 부터 경험 할 수 있는 사례를 제공하지만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분류 또는 회귀와 같은 예측 모델링 프로젝트에서 원시 데이터는 일반적으로 직접 사용할 수 없습니다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이것이 사실인 네 가지 주요 이유가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729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98500" y="12573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" y="864632"/>
            <a:ext cx="105536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원시 데이터는 기계 학습 모델을 맞추고 평가하는 데 사용되기 전에 사전 처리 되어야 합니다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기계 학습 프로젝트의 데이터 준비 단계에서 사용하거나 탐색 할 수 있는 일반 또는 표준 작업이 있습니다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정리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오류 또는 오류를 식별하고 수정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선택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작업과 가장 관련된 입력 변수 식별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데이터 변환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변수의 척도 또는 분포 파악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특징 엔지니어링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사용 가능한 데이터에서 새로운 변수 도출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차원 감소 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: 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데이터의 간결한 예측 생성</a:t>
            </a:r>
          </a:p>
        </p:txBody>
      </p:sp>
    </p:spTree>
    <p:extLst>
      <p:ext uri="{BB962C8B-B14F-4D97-AF65-F5344CB8AC3E}">
        <p14:creationId xmlns:p14="http://schemas.microsoft.com/office/powerpoint/2010/main" val="2762089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2.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결측치의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처리방법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실제 데이터에는 종종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데이터에는 기록되지 않은 관찰 및 데이터 손상과 같은 여러 가지 이유로 인해 누락 된 값이 있을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데이터 처리가 중요합니다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많은 기계 학습 알고리즘이 결 </a:t>
            </a:r>
            <a:r>
              <a:rPr lang="ko-KR" altLang="en-US" dirty="0" err="1">
                <a:latin typeface="+mn-ea"/>
              </a:rPr>
              <a:t>측값이</a:t>
            </a:r>
            <a:r>
              <a:rPr lang="ko-KR" altLang="en-US" dirty="0">
                <a:latin typeface="+mn-ea"/>
              </a:rPr>
              <a:t> 있는 데이터를 지원하지 않기 때문입니다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누락 된 값을 데이터로 채우는 것을 데이터 </a:t>
            </a:r>
            <a:r>
              <a:rPr lang="ko-KR" altLang="en-US" dirty="0" err="1">
                <a:latin typeface="+mn-ea"/>
              </a:rPr>
              <a:t>대치라고</a:t>
            </a:r>
            <a:r>
              <a:rPr lang="ko-KR" altLang="en-US" dirty="0">
                <a:latin typeface="+mn-ea"/>
              </a:rPr>
              <a:t> 하며 데이터 대치에 대한 일반적인 접근 방식은 각 열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예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평균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 대한 통계 값을 계산하고 해당 열의 모든 누락 된 값을 통계로 바꾸는 것입니다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87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5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 err="1"/>
              <a:t>결측치</a:t>
            </a:r>
            <a:r>
              <a:rPr lang="ko-KR" altLang="en-US" dirty="0"/>
              <a:t> 처리 예제 </a:t>
            </a:r>
            <a:r>
              <a:rPr lang="en-US" altLang="ko-KR" dirty="0"/>
              <a:t>– </a:t>
            </a:r>
            <a:r>
              <a:rPr lang="ko-KR" altLang="en-US" dirty="0"/>
              <a:t>단순 평균값 입력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SimpleImputer</a:t>
            </a:r>
            <a:r>
              <a:rPr lang="en-US" altLang="ko-KR" dirty="0"/>
              <a:t>() </a:t>
            </a:r>
            <a:r>
              <a:rPr lang="ko-KR" altLang="en-US" dirty="0"/>
              <a:t>클래스를 사용하여 </a:t>
            </a:r>
            <a:r>
              <a:rPr lang="en-US" altLang="ko-KR" dirty="0" err="1"/>
              <a:t>NaN</a:t>
            </a:r>
            <a:r>
              <a:rPr lang="en-US" altLang="ko-KR" dirty="0"/>
              <a:t> </a:t>
            </a:r>
            <a:r>
              <a:rPr lang="ko-KR" altLang="en-US" dirty="0"/>
              <a:t>값으로 표시된 모든 누락 된 값을 열의 평균으로 변환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3916" y="3765069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https://gist.github.com/JSJeong-me/fdbba476a9cff9400ba32064a92f54e8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141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55432-1D38-4184-A592-67F2C2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FF5D6-E2BD-4133-A581-F7CDA2A5BBB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과정 목표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7042" y="1467594"/>
            <a:ext cx="113212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  <a:cs typeface="Arial" panose="020B0604020202020204" pitchFamily="34" charset="0"/>
              </a:rPr>
              <a:t>복잡한 데이터 구조 패턴을 기계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컴퓨터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로 하여금 스스로 학습하게 하는 인공지능 기계학습 기술을 활용하여 현업의 빅데이터를 지도학습이나 자율학습형태로 분석하고 성능을 평가하여 그 결과를 실제 업무에 적용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1.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방법론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분석 사례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파이썬을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이용한 빅데이터 분석 환경 구성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2.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회귀분석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시계열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예측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HMM, SVM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3.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지도학습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분류 분석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인공신경망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앙상블모델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(</a:t>
            </a:r>
            <a:r>
              <a:rPr lang="en-US" altLang="ko-KR" b="1" dirty="0" err="1">
                <a:latin typeface="+mn-ea"/>
                <a:cs typeface="Arial" panose="020B0604020202020204" pitchFamily="34" charset="0"/>
              </a:rPr>
              <a:t>XGBoost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LGBM)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4.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의사결정나무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SVM,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자율학습 모델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데이터 군집 모델 개발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K-means Clustering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	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5.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빅데이터 모델 평가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혼돈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메트릭스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AUC, RMSE, F-measure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+mn-ea"/>
                <a:cs typeface="Arial" panose="020B0604020202020204" pitchFamily="34" charset="0"/>
              </a:rPr>
              <a:t>6.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도구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스토리 </a:t>
            </a:r>
            <a:r>
              <a:rPr lang="ko-KR" altLang="en-US" b="1" dirty="0" err="1">
                <a:latin typeface="+mn-ea"/>
                <a:cs typeface="Arial" panose="020B0604020202020204" pitchFamily="34" charset="0"/>
              </a:rPr>
              <a:t>텔링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분석 정보 시각화하기</a:t>
            </a:r>
            <a:r>
              <a:rPr lang="en-US" altLang="ko-KR" b="1" dirty="0"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+mn-ea"/>
                <a:cs typeface="Arial" panose="020B0604020202020204" pitchFamily="34" charset="0"/>
              </a:rPr>
              <a:t>시각화 보정</a:t>
            </a:r>
            <a:endParaRPr lang="en-US" altLang="ko-KR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35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3.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특징 추출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(Recursive Feature Elimination)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특징 선택은 예측 모델을 개발할 때 입력 변수의 수를 줄이는 프로세스입니다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모델링의 계산 비용을 줄이고 경우에 따라 모델의 성능을 향상시키기 위해 입력 변수의 수를 줄이는 것이 바람직합니다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간단히 </a:t>
            </a: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인기있는 기능 선택 알고리즘입니다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RFE</a:t>
            </a:r>
            <a:r>
              <a:rPr lang="ko-KR" altLang="en-US" dirty="0">
                <a:latin typeface="+mn-ea"/>
              </a:rPr>
              <a:t>는 구성 및 사용이 쉽고 대상 변수를 예측하는 데 더 많거나 가장 관련성이 높은 학습 데이터 세트에서 이러한 기능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열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선택하는 데 효과적이기 때문에 널리 사용됩니다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8031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특징 추출 예제 </a:t>
            </a:r>
            <a:r>
              <a:rPr lang="en-US" altLang="ko-KR" dirty="0"/>
              <a:t>– </a:t>
            </a: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라이브러리는 기계 학습을 위한 </a:t>
            </a:r>
            <a:r>
              <a:rPr lang="en-US" altLang="ko-KR" dirty="0"/>
              <a:t>RFE </a:t>
            </a:r>
            <a:r>
              <a:rPr lang="ko-KR" altLang="en-US" dirty="0"/>
              <a:t>구현을 제공합니다</a:t>
            </a:r>
            <a:r>
              <a:rPr lang="en-US" altLang="ko-KR" dirty="0"/>
              <a:t>. RFE </a:t>
            </a:r>
            <a:r>
              <a:rPr lang="ko-KR" altLang="en-US" dirty="0"/>
              <a:t>변환을 사용하려면 먼저 추정치 인수를 통해 지정된 선택한 알고리즘과 인수를 선택하기 위해 </a:t>
            </a:r>
            <a:r>
              <a:rPr lang="en-US" altLang="ko-KR" dirty="0"/>
              <a:t>n </a:t>
            </a:r>
            <a:r>
              <a:rPr lang="ko-KR" altLang="en-US" dirty="0"/>
              <a:t>개의 기능을 통해 선택할 </a:t>
            </a:r>
            <a:r>
              <a:rPr lang="ko-KR" altLang="en-US" dirty="0" err="1"/>
              <a:t>기능수로</a:t>
            </a:r>
            <a:r>
              <a:rPr lang="ko-KR" altLang="en-US" dirty="0"/>
              <a:t> 클래스를 구성합니다</a:t>
            </a:r>
            <a:r>
              <a:rPr lang="en-US" altLang="ko-KR" dirty="0"/>
              <a:t>. </a:t>
            </a:r>
            <a:r>
              <a:rPr lang="ko-KR" altLang="en-US" dirty="0"/>
              <a:t>다음의 예는 </a:t>
            </a:r>
            <a:r>
              <a:rPr lang="en-US" altLang="ko-KR" dirty="0"/>
              <a:t>5 </a:t>
            </a:r>
            <a:r>
              <a:rPr lang="ko-KR" altLang="en-US" dirty="0"/>
              <a:t>개의 중복 입력 기능이 있는 합성 분류 데이터 세트를 정의합니다</a:t>
            </a:r>
            <a:r>
              <a:rPr lang="en-US" altLang="ko-KR" dirty="0"/>
              <a:t>. </a:t>
            </a:r>
            <a:r>
              <a:rPr lang="ko-KR" altLang="en-US" dirty="0"/>
              <a:t>그런 다음 </a:t>
            </a:r>
            <a:r>
              <a:rPr lang="en-US" altLang="ko-KR" dirty="0"/>
              <a:t>RFE</a:t>
            </a:r>
            <a:r>
              <a:rPr lang="ko-KR" altLang="en-US" dirty="0"/>
              <a:t>를 사용하여 의사 결정 트리 알고리즘을 사용하여 </a:t>
            </a:r>
            <a:r>
              <a:rPr lang="en-US" altLang="ko-KR" dirty="0"/>
              <a:t>5 </a:t>
            </a:r>
            <a:r>
              <a:rPr lang="ko-KR" altLang="en-US" dirty="0"/>
              <a:t>개의 기능을 선택합니다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https://gist.github.com/JSJeong-me/7d6a3f852eb0e9eb451e4c153af6cc6f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80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4.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정규화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기계 학습을 위해 숫자 데이터를 확장하는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숫자 입력 변수가 표준 범위로 조정될 때 더 잘 수행됩니다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여기에는 선형 회귀와 같은 입력의 가중 합계를 사용하는 알고리즘과 </a:t>
            </a:r>
            <a:r>
              <a:rPr lang="en-US" altLang="ko-KR" dirty="0">
                <a:latin typeface="+mn-ea"/>
              </a:rPr>
              <a:t>k- </a:t>
            </a:r>
            <a:r>
              <a:rPr lang="ko-KR" altLang="en-US" dirty="0">
                <a:latin typeface="+mn-ea"/>
              </a:rPr>
              <a:t>최근 접 이웃과 같은 거리 측정을 사용하는 알고리즘이 포함됩니다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모델링 전에 수치 데이터를 스케일링하는 가장 널리 사용되는 기술 중 하나는 </a:t>
            </a:r>
            <a:r>
              <a:rPr lang="ko-KR" altLang="en-US" dirty="0" err="1">
                <a:latin typeface="+mn-ea"/>
              </a:rPr>
              <a:t>정규화입니다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정규화는 각 입력 변수를 </a:t>
            </a:r>
            <a:r>
              <a:rPr lang="en-US" altLang="ko-KR" dirty="0">
                <a:latin typeface="+mn-ea"/>
              </a:rPr>
              <a:t>0-1 </a:t>
            </a:r>
            <a:r>
              <a:rPr lang="ko-KR" altLang="en-US" dirty="0">
                <a:latin typeface="+mn-ea"/>
              </a:rPr>
              <a:t>범위로 개별적으로 조정합니다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이는 가장 정밀도가 높은 부동 소수점 값의 범위입니다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각 변수에 대한 최소 및 최대 관찰 가능 값을 알고 있거나 정확하게 추정 할 수 있어야합니다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89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정규화 예제 </a:t>
            </a:r>
            <a:r>
              <a:rPr lang="en-US" altLang="ko-KR" dirty="0"/>
              <a:t>– </a:t>
            </a:r>
            <a:r>
              <a:rPr lang="en-US" altLang="ko-KR" dirty="0" err="1"/>
              <a:t>MinMaxScaler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객체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데이터 세트를 정규화 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예제는 합성 분류 데이터 세트를 정의한 다음 </a:t>
            </a:r>
            <a:r>
              <a:rPr lang="en-US" altLang="ko-KR" dirty="0" err="1"/>
              <a:t>MinMaxScaler</a:t>
            </a:r>
            <a:r>
              <a:rPr lang="ko-KR" altLang="en-US" dirty="0"/>
              <a:t>를 사용하여 입력 변수를 </a:t>
            </a:r>
            <a:r>
              <a:rPr lang="ko-KR" altLang="en-US" dirty="0" err="1"/>
              <a:t>정규화합니다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https://gist.github.com/JSJeong-me/fa8e38c0d0960f520731de45f7e1b6eb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3036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5.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원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핫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rgbClr val="002060"/>
                </a:solidFill>
                <a:latin typeface="+mn-ea"/>
              </a:rPr>
              <a:t>인코딩으로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 범주 변환 </a:t>
            </a: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(One Hot Encoding)</a:t>
            </a: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범주 형 입력 변수를 숫자로 인코딩하는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 모델에서는 모든 입력 및 출력 변수가 숫자여야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즉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데이터에 범주형 데이터가 포함된 경우 모델을 적합하고 평가하기 전 에 이를 숫자로 </a:t>
            </a:r>
            <a:r>
              <a:rPr lang="ko-KR" altLang="en-US" dirty="0" err="1">
                <a:latin typeface="+mn-ea"/>
              </a:rPr>
              <a:t>인코딩</a:t>
            </a:r>
            <a:r>
              <a:rPr lang="ko-KR" altLang="en-US" dirty="0">
                <a:latin typeface="+mn-ea"/>
              </a:rPr>
              <a:t> 해야합니다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변수를 숫자로 변환하는 가장 널리 사용되는 기술 중 하나는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범주 형 데이터는 숫자 값이 아닌 레이블 값을 포함하는 변수입니다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범주 형 변수에 대한 각 레이블은 서수 </a:t>
            </a:r>
            <a:r>
              <a:rPr lang="ko-KR" altLang="en-US" dirty="0" err="1">
                <a:latin typeface="+mn-ea"/>
              </a:rPr>
              <a:t>인코딩이라고하는</a:t>
            </a:r>
            <a:r>
              <a:rPr lang="ko-KR" altLang="en-US" dirty="0">
                <a:latin typeface="+mn-ea"/>
              </a:rPr>
              <a:t> 고유 한 정수에 매핑 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그런 다음 서수 표현에 원 </a:t>
            </a:r>
            <a:r>
              <a:rPr lang="ko-KR" altLang="en-US" dirty="0" err="1">
                <a:latin typeface="+mn-ea"/>
              </a:rPr>
              <a:t>핫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인코딩을</a:t>
            </a:r>
            <a:r>
              <a:rPr lang="ko-KR" altLang="en-US" dirty="0">
                <a:latin typeface="+mn-ea"/>
              </a:rPr>
              <a:t> 적용 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여기서 변수의 고유 한 정수 값 각각에 대해 하나의 새 이진 변수가 데이터 세트에 추가되고 원래 범주 형 변수가 데이터 세트에서 제거됩니다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856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데이터 </a:t>
            </a:r>
            <a:r>
              <a:rPr lang="en-US" altLang="ko-KR" dirty="0"/>
              <a:t>Encoding </a:t>
            </a:r>
            <a:r>
              <a:rPr lang="ko-KR" altLang="en-US" dirty="0"/>
              <a:t>예제 </a:t>
            </a:r>
            <a:r>
              <a:rPr lang="en-US" altLang="ko-KR" dirty="0"/>
              <a:t>– One Hot Encoding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변환은 </a:t>
            </a:r>
            <a:r>
              <a:rPr lang="en-US" altLang="ko-KR" dirty="0" err="1"/>
              <a:t>OneHotEncoder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유방암 데이터 세트에는 범주 형 입력 변수 만 포함됩니다</a:t>
            </a:r>
            <a:r>
              <a:rPr lang="en-US" altLang="ko-KR" dirty="0"/>
              <a:t>. </a:t>
            </a:r>
            <a:r>
              <a:rPr lang="ko-KR" altLang="en-US" dirty="0"/>
              <a:t>아래 예제는 데이터 세트를 로드하고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인코딩은</a:t>
            </a:r>
            <a:r>
              <a:rPr lang="ko-KR" altLang="en-US" dirty="0"/>
              <a:t> 각 범주 형 입력 변수를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https://gist.github.com/JSJeong-me/664af116682e32f0e1fb0141c280d879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39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6. 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숫자 변수의 범주형 변수로 변환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숫자 변수를 범주형 변수로 변환하는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일부 기계 학습 알고리즘은 일부 의사 결정 트리 및 규칙 기반 알고리즘과 같은 범주 형 또는 순서 형 입력 변수를 선호하거나 요구할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이것은 데이터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다중 입력 데이터 분포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고도의 지수 분포 등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많은 기계 학습 알고리즘은 </a:t>
            </a:r>
            <a:r>
              <a:rPr lang="ko-KR" altLang="en-US" dirty="0" err="1">
                <a:latin typeface="+mn-ea"/>
              </a:rPr>
              <a:t>비표준</a:t>
            </a:r>
            <a:r>
              <a:rPr lang="ko-KR" altLang="en-US" dirty="0">
                <a:latin typeface="+mn-ea"/>
              </a:rPr>
              <a:t> 분포를 가진 숫자 입력 변수가 새로운 분포 또는 완전히 새로운 데이터 유형을 갖도록 변환 될 때 더 나은 성능을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한 가지 접근 방식은 숫자 변수의 변환을 사용하여 각 숫자 값에 레이블이 할당되고 레이블에 순서가 지정된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순서적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관계가 있는 이산 확률 분포를 갖는 것입니다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이산화 변환이라고 하며 숫자 입력 변수의 확률 분포를 이산 적으로 만들어 데이터 세트에 대한 일부 기계 학습 모델의 성능을 향상시킬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11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숫자 변수의 범주형 변수 변환 예제 </a:t>
            </a:r>
            <a:r>
              <a:rPr lang="en-US" altLang="ko-KR" dirty="0"/>
              <a:t>–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이산화 변환은 </a:t>
            </a:r>
            <a:r>
              <a:rPr lang="en-US" altLang="ko-KR" dirty="0" err="1"/>
              <a:t>KBinsDiscretizer</a:t>
            </a:r>
            <a:r>
              <a:rPr lang="en-US" altLang="ko-KR" dirty="0"/>
              <a:t> </a:t>
            </a:r>
            <a:r>
              <a:rPr lang="ko-KR" altLang="en-US" dirty="0"/>
              <a:t>클래스를 통해 </a:t>
            </a:r>
            <a:r>
              <a:rPr lang="en-US" altLang="ko-KR" dirty="0" err="1"/>
              <a:t>scikit</a:t>
            </a:r>
            <a:r>
              <a:rPr lang="en-US" altLang="ko-KR" dirty="0"/>
              <a:t>-learn Python </a:t>
            </a:r>
            <a:r>
              <a:rPr lang="ko-KR" altLang="en-US" dirty="0"/>
              <a:t>기계 학습 라이브러리에서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생성 할 이산 구간의 수 </a:t>
            </a:r>
            <a:r>
              <a:rPr lang="en-US" altLang="ko-KR" dirty="0"/>
              <a:t>(n </a:t>
            </a:r>
            <a:r>
              <a:rPr lang="ko-KR" altLang="en-US" dirty="0"/>
              <a:t>구간</a:t>
            </a:r>
            <a:r>
              <a:rPr lang="en-US" altLang="ko-KR" dirty="0"/>
              <a:t>), </a:t>
            </a:r>
            <a:r>
              <a:rPr lang="ko-KR" altLang="en-US" dirty="0"/>
              <a:t>변환 결과가 서수인지 아니면 하나의 </a:t>
            </a:r>
            <a:r>
              <a:rPr lang="ko-KR" altLang="en-US" dirty="0" err="1"/>
              <a:t>핫</a:t>
            </a:r>
            <a:r>
              <a:rPr lang="ko-KR" altLang="en-US" dirty="0"/>
              <a:t> </a:t>
            </a:r>
            <a:r>
              <a:rPr lang="ko-KR" altLang="en-US" dirty="0" err="1"/>
              <a:t>인코딩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인코딩</a:t>
            </a:r>
            <a:r>
              <a:rPr lang="en-US" altLang="ko-KR" dirty="0"/>
              <a:t>)</a:t>
            </a:r>
            <a:r>
              <a:rPr lang="ko-KR" altLang="en-US" dirty="0"/>
              <a:t>인지</a:t>
            </a:r>
            <a:r>
              <a:rPr lang="en-US" altLang="ko-KR" dirty="0"/>
              <a:t>, </a:t>
            </a:r>
            <a:r>
              <a:rPr lang="ko-KR" altLang="en-US" dirty="0"/>
              <a:t>변수 값을 나누는 데 사용되는 분포 </a:t>
            </a:r>
            <a:r>
              <a:rPr lang="en-US" altLang="ko-KR" dirty="0"/>
              <a:t>(</a:t>
            </a:r>
            <a:r>
              <a:rPr lang="ko-KR" altLang="en-US" dirty="0"/>
              <a:t>전략</a:t>
            </a:r>
            <a:r>
              <a:rPr lang="en-US" altLang="ko-KR" dirty="0"/>
              <a:t>)</a:t>
            </a:r>
            <a:r>
              <a:rPr lang="ko-KR" altLang="en-US" dirty="0"/>
              <a:t>를 지정할 수 있습니다</a:t>
            </a:r>
            <a:r>
              <a:rPr lang="en-US" altLang="ko-KR" dirty="0"/>
              <a:t>. </a:t>
            </a:r>
            <a:r>
              <a:rPr lang="ko-KR" altLang="en-US" dirty="0"/>
              <a:t>아래 예제에서는 </a:t>
            </a:r>
            <a:r>
              <a:rPr lang="en-US" altLang="ko-KR" dirty="0"/>
              <a:t>10 </a:t>
            </a:r>
            <a:r>
              <a:rPr lang="ko-KR" altLang="en-US" dirty="0"/>
              <a:t>개의 숫자 입력 </a:t>
            </a:r>
            <a:r>
              <a:rPr lang="ko-KR" altLang="en-US" dirty="0" err="1"/>
              <a:t>변수가있는</a:t>
            </a:r>
            <a:r>
              <a:rPr lang="ko-KR" altLang="en-US" dirty="0"/>
              <a:t> 합성 입력 변수를 생성 한 다음 각각을 서수 </a:t>
            </a:r>
            <a:r>
              <a:rPr lang="ko-KR" altLang="en-US" dirty="0" err="1"/>
              <a:t>인코딩을</a:t>
            </a:r>
            <a:r>
              <a:rPr lang="ko-KR" altLang="en-US" dirty="0"/>
              <a:t> 사용하여 </a:t>
            </a:r>
            <a:r>
              <a:rPr lang="en-US" altLang="ko-KR" dirty="0"/>
              <a:t>10 </a:t>
            </a:r>
            <a:r>
              <a:rPr lang="ko-KR" altLang="en-US" dirty="0"/>
              <a:t>개의 개별 </a:t>
            </a:r>
            <a:r>
              <a:rPr lang="en-US" altLang="ko-KR" dirty="0"/>
              <a:t>Bin(</a:t>
            </a:r>
            <a:r>
              <a:rPr lang="ko-KR" altLang="en-US" dirty="0"/>
              <a:t>바구니</a:t>
            </a:r>
            <a:r>
              <a:rPr lang="en-US" altLang="ko-KR" dirty="0"/>
              <a:t>)</a:t>
            </a:r>
            <a:r>
              <a:rPr lang="ko-KR" altLang="en-US" dirty="0"/>
              <a:t>으로 인코딩합니다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https://gist.github.com/JSJeong-me/34721c717cfc4a4f9e5eaee4f33124c2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4993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270" y="966651"/>
            <a:ext cx="10590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7. PCA</a:t>
            </a: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를 통한 차원 축소</a:t>
            </a:r>
            <a:endParaRPr lang="en-US" altLang="ko-KR" sz="20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차원 감소를 사용하여 데이터 세트의 입력 변수를 줄이는 방법을 알아 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세트에 대한 입력 변수 또는 기능의 수를 차원이라고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차원 감소는 </a:t>
            </a:r>
            <a:r>
              <a:rPr lang="en-US" altLang="ko-KR" dirty="0">
                <a:latin typeface="+mn-ea"/>
              </a:rPr>
              <a:t>Features </a:t>
            </a:r>
            <a:r>
              <a:rPr lang="ko-KR" altLang="en-US" dirty="0">
                <a:latin typeface="+mn-ea"/>
              </a:rPr>
              <a:t>수를 줄이는 기술을 의미합니다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데이터 세트의 입력 변수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더 많은 입력 기능은 종종 예측 모델링 작업을 모델링하기 더 어렵게 만들고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일반적으로 차원의 저주라고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고차원 통계에서는 차원 감소 기술이 데이터 시각화에 자주 사용되지만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이러한 기술은 예측 모델에 더 적합하도록 분류 또는 회귀 데이터 세트를 단순화하기 위해 적용된 기계 학습에서 사용할 수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기계 학습에서 차원 감소를 위한 가장 인기있는 기술은 주성분 분석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줄여서 </a:t>
            </a:r>
            <a:r>
              <a:rPr lang="en-US" altLang="ko-KR" dirty="0">
                <a:latin typeface="+mn-ea"/>
              </a:rPr>
              <a:t>PCA) </a:t>
            </a:r>
            <a:r>
              <a:rPr lang="ko-KR" altLang="en-US" dirty="0">
                <a:latin typeface="+mn-ea"/>
              </a:rPr>
              <a:t>일 것입니다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0925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65142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3916" y="1046285"/>
            <a:ext cx="1104641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(PCA</a:t>
            </a:r>
            <a:r>
              <a:rPr lang="ko-KR" altLang="en-US" dirty="0"/>
              <a:t>를 통한 차원 축소 예제 </a:t>
            </a:r>
            <a:r>
              <a:rPr lang="en-US" altLang="ko-KR" dirty="0"/>
              <a:t>– PCA)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/>
              <a:t>scikit</a:t>
            </a:r>
            <a:r>
              <a:rPr lang="en-US" altLang="ko-KR" dirty="0"/>
              <a:t>-learn </a:t>
            </a:r>
            <a:r>
              <a:rPr lang="ko-KR" altLang="en-US" dirty="0"/>
              <a:t>라이브러리는 데이터 세트에 적합하고 향후 학습 데이터 세트 및 추가 데이터 세트를 변환하는 데 사용할 수 있는 </a:t>
            </a:r>
            <a:r>
              <a:rPr lang="en-US" altLang="ko-KR" dirty="0"/>
              <a:t>PCA </a:t>
            </a:r>
            <a:r>
              <a:rPr lang="ko-KR" altLang="en-US" dirty="0"/>
              <a:t>클래스를 제공합니다</a:t>
            </a:r>
            <a:r>
              <a:rPr lang="en-US" altLang="ko-KR" dirty="0"/>
              <a:t>. </a:t>
            </a:r>
            <a:r>
              <a:rPr lang="ko-KR" altLang="en-US" dirty="0"/>
              <a:t>아래 예제는 </a:t>
            </a:r>
            <a:r>
              <a:rPr lang="en-US" altLang="ko-KR" dirty="0"/>
              <a:t>10 </a:t>
            </a:r>
            <a:r>
              <a:rPr lang="ko-KR" altLang="en-US" dirty="0"/>
              <a:t>개의 입력 변수가 있는 합성 이진 분류 데이터 세트를 만든 다음 </a:t>
            </a:r>
            <a:r>
              <a:rPr lang="en-US" altLang="ko-KR" dirty="0"/>
              <a:t>PCA</a:t>
            </a:r>
            <a:r>
              <a:rPr lang="ko-KR" altLang="en-US" dirty="0"/>
              <a:t>를 사용하여 데이터 세트의 차원을 가장 중요한 세 가지 구성 요소로 줄입니다</a:t>
            </a:r>
            <a:r>
              <a:rPr lang="en-US" altLang="ko-KR" dirty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3916" y="4292608"/>
            <a:ext cx="11298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프로그램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24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+mn-ea"/>
              </a:rPr>
              <a:t>https://gist.github.com/JSJeong-me/ec0826fc9da3f7e1bac19bcf95aef47f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252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011" y="1400676"/>
            <a:ext cx="116694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heavily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practitioner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8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theoretician</a:t>
            </a:r>
            <a:r>
              <a:rPr lang="ko-KR" alt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딥 러닝은 순수한 수학과는 다릅니다</a:t>
            </a:r>
            <a:r>
              <a:rPr lang="en-US" altLang="ko-KR" sz="2800" b="1" dirty="0">
                <a:solidFill>
                  <a:srgbClr val="002060"/>
                </a:solidFill>
              </a:rPr>
              <a:t>. </a:t>
            </a:r>
            <a:r>
              <a:rPr lang="ko-KR" altLang="en-US" sz="2800" b="1" dirty="0">
                <a:solidFill>
                  <a:srgbClr val="002060"/>
                </a:solidFill>
              </a:rPr>
              <a:t>매우 실험적인 분야이기 때문에 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</a:rPr>
              <a:t>이론가가 아닌 실무자가 되는 것이 중요합니다</a:t>
            </a:r>
            <a:r>
              <a:rPr lang="en-US" altLang="ko-KR" sz="2800" b="1" dirty="0">
                <a:solidFill>
                  <a:srgbClr val="002060"/>
                </a:solidFill>
              </a:rPr>
              <a:t>.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98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7191" y="1142306"/>
            <a:ext cx="1077730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Machine Learning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에서 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“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이란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?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3200" b="1" dirty="0">
                <a:latin typeface="+mn-ea"/>
              </a:rPr>
              <a:t>이전에 본적 없는 새로운 데이터에 대한 정확한 출력 예측</a:t>
            </a:r>
          </a:p>
        </p:txBody>
      </p:sp>
    </p:spTree>
    <p:extLst>
      <p:ext uri="{BB962C8B-B14F-4D97-AF65-F5344CB8AC3E}">
        <p14:creationId xmlns:p14="http://schemas.microsoft.com/office/powerpoint/2010/main" val="13865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52791" y="1490649"/>
            <a:ext cx="399904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Predictive Analytics</a:t>
            </a:r>
          </a:p>
          <a:p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r>
              <a:rPr lang="en-US" altLang="ko-KR" sz="2800" b="1" dirty="0">
                <a:latin typeface="+mn-ea"/>
              </a:rPr>
              <a:t>1  </a:t>
            </a: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endParaRPr lang="en-US" altLang="ko-KR" sz="2800" b="1" dirty="0">
              <a:latin typeface="+mn-ea"/>
            </a:endParaRPr>
          </a:p>
          <a:p>
            <a:endParaRPr lang="en-US" altLang="ko-KR" sz="2800" b="1" dirty="0">
              <a:latin typeface="+mn-ea"/>
            </a:endParaRPr>
          </a:p>
          <a:p>
            <a:r>
              <a:rPr lang="en-US" altLang="ko-KR" sz="2800" b="1" dirty="0">
                <a:latin typeface="+mn-ea"/>
              </a:rPr>
              <a:t>2  </a:t>
            </a: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577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1903" t="28855" r="24030" b="29398"/>
          <a:stretch>
            <a:fillRect/>
          </a:stretch>
        </p:blipFill>
        <p:spPr bwMode="auto">
          <a:xfrm>
            <a:off x="0" y="1222375"/>
            <a:ext cx="9619384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422618" y="587360"/>
            <a:ext cx="500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Machine Learning - Training</a:t>
            </a:r>
            <a:endParaRPr lang="ko-KR" altLang="en-US" b="1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5" name="Picture 42" descr="C:\Users\user\Desktop\신라면(컵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5618" y="3152140"/>
            <a:ext cx="961073" cy="961073"/>
          </a:xfrm>
          <a:prstGeom prst="rect">
            <a:avLst/>
          </a:prstGeom>
          <a:noFill/>
        </p:spPr>
      </p:pic>
      <p:pic>
        <p:nvPicPr>
          <p:cNvPr id="6" name="Picture 33" descr="C:\Users\user\Desktop\신라면(봉지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78657" y="2653030"/>
            <a:ext cx="900113" cy="900113"/>
          </a:xfrm>
          <a:prstGeom prst="rect">
            <a:avLst/>
          </a:prstGeom>
          <a:noFill/>
        </p:spPr>
      </p:pic>
      <p:pic>
        <p:nvPicPr>
          <p:cNvPr id="7" name="Picture 29" descr="C:\Users\user\Desktop\진라면(컵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564178" y="1968500"/>
            <a:ext cx="1052513" cy="1052513"/>
          </a:xfrm>
          <a:prstGeom prst="rect">
            <a:avLst/>
          </a:prstGeom>
          <a:noFill/>
        </p:spPr>
      </p:pic>
      <p:pic>
        <p:nvPicPr>
          <p:cNvPr id="8" name="Picture 41" descr="C:\Users\user\Desktop\진라면(봉지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581198" y="3810000"/>
            <a:ext cx="873443" cy="8734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1279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2764" y="1829729"/>
            <a:ext cx="99472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dirty="0" err="1"/>
              <a:t>numpy</a:t>
            </a:r>
            <a:r>
              <a:rPr lang="en-US" altLang="ko-KR" dirty="0"/>
              <a:t> import exp, array, random, dot</a:t>
            </a:r>
          </a:p>
          <a:p>
            <a:r>
              <a:rPr lang="en-US" altLang="ko-KR" dirty="0" err="1"/>
              <a:t>training_set_inputs</a:t>
            </a:r>
            <a:r>
              <a:rPr lang="en-US" altLang="ko-KR" dirty="0"/>
              <a:t> = array([[0, 0, 1], [1, 1, 1], [1, 0, 1], [0, 1, 1]])</a:t>
            </a:r>
          </a:p>
          <a:p>
            <a:r>
              <a:rPr lang="en-US" altLang="ko-KR" dirty="0" err="1"/>
              <a:t>training_set_outputs</a:t>
            </a:r>
            <a:r>
              <a:rPr lang="en-US" altLang="ko-KR" dirty="0"/>
              <a:t> = array([[0, 1, 1, 0]]).T</a:t>
            </a:r>
          </a:p>
          <a:p>
            <a:r>
              <a:rPr lang="en-US" altLang="ko-KR" dirty="0" err="1"/>
              <a:t>random.seed</a:t>
            </a:r>
            <a:r>
              <a:rPr lang="en-US" altLang="ko-KR" dirty="0"/>
              <a:t>(1)</a:t>
            </a:r>
          </a:p>
          <a:p>
            <a:r>
              <a:rPr lang="en-US" altLang="ko-KR" dirty="0" err="1"/>
              <a:t>synaptic_weights</a:t>
            </a:r>
            <a:r>
              <a:rPr lang="en-US" altLang="ko-KR" dirty="0"/>
              <a:t> = 2 * </a:t>
            </a:r>
            <a:r>
              <a:rPr lang="en-US" altLang="ko-KR" dirty="0" err="1"/>
              <a:t>random.random</a:t>
            </a:r>
            <a:r>
              <a:rPr lang="en-US" altLang="ko-KR" dirty="0"/>
              <a:t>((3, 1)) - 1</a:t>
            </a:r>
          </a:p>
          <a:p>
            <a:r>
              <a:rPr lang="en-US" altLang="ko-KR" dirty="0"/>
              <a:t>for iteration in range(10000):</a:t>
            </a:r>
          </a:p>
          <a:p>
            <a:r>
              <a:rPr lang="en-US" altLang="ko-KR" dirty="0"/>
              <a:t>    output = 1 / (1 + exp(-(dot(</a:t>
            </a:r>
            <a:r>
              <a:rPr lang="en-US" altLang="ko-KR" dirty="0" err="1"/>
              <a:t>training_set_inputs</a:t>
            </a:r>
            <a:r>
              <a:rPr lang="en-US" altLang="ko-KR" dirty="0"/>
              <a:t>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synaptic_weights</a:t>
            </a:r>
            <a:r>
              <a:rPr lang="en-US" altLang="ko-KR" dirty="0"/>
              <a:t> += dot(</a:t>
            </a:r>
            <a:r>
              <a:rPr lang="en-US" altLang="ko-KR" dirty="0" err="1"/>
              <a:t>training_set_inputs.T</a:t>
            </a:r>
            <a:r>
              <a:rPr lang="en-US" altLang="ko-KR" dirty="0"/>
              <a:t>, (</a:t>
            </a:r>
            <a:r>
              <a:rPr lang="en-US" altLang="ko-KR" dirty="0" err="1"/>
              <a:t>training_set_outputs</a:t>
            </a:r>
            <a:r>
              <a:rPr lang="en-US" altLang="ko-KR" dirty="0"/>
              <a:t> - output) * output * (1 - output))</a:t>
            </a:r>
          </a:p>
          <a:p>
            <a:r>
              <a:rPr lang="en-US" altLang="ko-KR" dirty="0"/>
              <a:t>print (1 / (1 + exp(-(dot(array([1, 0, 0]), </a:t>
            </a:r>
            <a:r>
              <a:rPr lang="en-US" altLang="ko-KR" dirty="0" err="1"/>
              <a:t>synaptic_weights</a:t>
            </a:r>
            <a:r>
              <a:rPr lang="en-US" altLang="ko-KR" dirty="0"/>
              <a:t>)))))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3039" y="5295900"/>
            <a:ext cx="1132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hlinkClick r:id="rId2"/>
              </a:rPr>
              <a:t>출처</a:t>
            </a:r>
            <a:r>
              <a:rPr lang="en-US" altLang="ko-KR" sz="1600" dirty="0">
                <a:hlinkClick r:id="rId2"/>
              </a:rPr>
              <a:t>: </a:t>
            </a:r>
            <a:r>
              <a:rPr lang="en-US" sz="1600" dirty="0">
                <a:hlinkClick r:id="rId2"/>
              </a:rPr>
              <a:t>https://medium.com/technology-invention-and-more/how-to-build-a-simple-neural-network-in-9-lines-of-python-code-cc8f23647ca1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00069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6526" t="15310" r="28108" b="16279"/>
          <a:stretch>
            <a:fillRect/>
          </a:stretch>
        </p:blipFill>
        <p:spPr bwMode="auto">
          <a:xfrm>
            <a:off x="1492690" y="1122517"/>
            <a:ext cx="8838086" cy="564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330273" y="537742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머신러닝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 학습 데이터의 구성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036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 – </a:t>
            </a:r>
            <a:r>
              <a:rPr lang="ko-KR" altLang="en-US" dirty="0" err="1"/>
              <a:t>예측분석</a:t>
            </a:r>
            <a:r>
              <a:rPr lang="ko-KR" altLang="en-US" dirty="0"/>
              <a:t> 사례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6470" y="1412720"/>
            <a:ext cx="896271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28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이탈 모델링으로 고객 이탈 방지하기</a:t>
            </a:r>
            <a:endParaRPr lang="en-US" altLang="ko-KR" sz="28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sz="1600" dirty="0"/>
          </a:p>
          <a:p>
            <a:pPr marL="514350" indent="-514350">
              <a:buAutoNum type="arabicPlain"/>
            </a:pPr>
            <a:r>
              <a:rPr lang="ko-KR" altLang="en-US" sz="2400" b="1" dirty="0">
                <a:latin typeface="+mn-ea"/>
              </a:rPr>
              <a:t>무엇을 예측하는가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    </a:t>
            </a:r>
            <a:r>
              <a:rPr lang="ko-KR" altLang="en-US" sz="2400" b="1" dirty="0">
                <a:latin typeface="+mn-ea"/>
              </a:rPr>
              <a:t>어느 고객이 떠나갈 것인가</a:t>
            </a:r>
            <a:r>
              <a:rPr lang="en-US" altLang="ko-KR" sz="2400" b="1" dirty="0">
                <a:latin typeface="+mn-ea"/>
              </a:rPr>
              <a:t>.</a:t>
            </a:r>
          </a:p>
          <a:p>
            <a:endParaRPr lang="en-US" altLang="ko-KR" sz="2400" b="1" dirty="0">
              <a:latin typeface="+mn-ea"/>
            </a:endParaRPr>
          </a:p>
          <a:p>
            <a:endParaRPr lang="en-US" altLang="ko-KR" sz="24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400" b="1" dirty="0">
                <a:latin typeface="+mn-ea"/>
              </a:rPr>
              <a:t>무엇을 할 것인가</a:t>
            </a:r>
            <a:r>
              <a:rPr lang="en-US" altLang="ko-KR" sz="24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떠날 위기에 있는 고객들을 타깃으로 한 고객 유지 마케팅을</a:t>
            </a:r>
            <a:endParaRPr lang="en-US" altLang="ko-KR" sz="2400" b="1" dirty="0">
              <a:latin typeface="+mn-ea"/>
            </a:endParaRPr>
          </a:p>
          <a:p>
            <a:pPr marL="514350" indent="-514350"/>
            <a:r>
              <a:rPr lang="en-US" altLang="ko-KR" sz="2400" b="1" dirty="0">
                <a:latin typeface="+mn-ea"/>
              </a:rPr>
              <a:t>	</a:t>
            </a:r>
            <a:r>
              <a:rPr lang="ko-KR" altLang="en-US" sz="2400" b="1" dirty="0">
                <a:latin typeface="+mn-ea"/>
              </a:rPr>
              <a:t>수행한다</a:t>
            </a:r>
            <a:r>
              <a:rPr lang="en-US" altLang="ko-KR" sz="2400" b="1" dirty="0">
                <a:latin typeface="+mn-ea"/>
              </a:rPr>
              <a:t>.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5453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7305" y="750420"/>
            <a:ext cx="966161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예측 분석 응용</a:t>
            </a: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: </a:t>
            </a:r>
            <a:r>
              <a:rPr lang="ko-KR" altLang="en-US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</a:rPr>
              <a:t>부동산 담보대출 채권 가치 추산</a:t>
            </a:r>
            <a:endParaRPr lang="en-US" altLang="ko-KR" sz="32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</a:endParaRPr>
          </a:p>
          <a:p>
            <a:endParaRPr lang="en-US" altLang="ko-KR" dirty="0"/>
          </a:p>
          <a:p>
            <a:pPr marL="514350" indent="-514350">
              <a:buAutoNum type="arabicPlain"/>
            </a:pPr>
            <a:r>
              <a:rPr lang="ko-KR" altLang="en-US" sz="2800" b="1" dirty="0">
                <a:latin typeface="+mn-ea"/>
              </a:rPr>
              <a:t>무엇을 예측하는가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    </a:t>
            </a:r>
            <a:r>
              <a:rPr lang="ko-KR" altLang="en-US" sz="2800" b="1" dirty="0">
                <a:latin typeface="+mn-ea"/>
              </a:rPr>
              <a:t>부동산 담보대출 고객 중에서 누가 향후 </a:t>
            </a:r>
            <a:r>
              <a:rPr lang="en-US" altLang="ko-KR" sz="2800" b="1" dirty="0">
                <a:latin typeface="+mn-ea"/>
              </a:rPr>
              <a:t>90</a:t>
            </a:r>
            <a:r>
              <a:rPr lang="ko-KR" altLang="en-US" sz="2800" b="1" dirty="0">
                <a:latin typeface="+mn-ea"/>
              </a:rPr>
              <a:t>일 내에 조기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상환할 것인가</a:t>
            </a:r>
            <a:r>
              <a:rPr lang="en-US" altLang="ko-KR" sz="2800" b="1" dirty="0">
                <a:latin typeface="+mn-ea"/>
              </a:rPr>
              <a:t>.</a:t>
            </a:r>
          </a:p>
          <a:p>
            <a:endParaRPr lang="en-US" altLang="ko-KR" sz="2800" b="1" dirty="0">
              <a:latin typeface="+mn-ea"/>
            </a:endParaRPr>
          </a:p>
          <a:p>
            <a:pPr marL="514350" indent="-514350">
              <a:buAutoNum type="arabicPlain" startAt="2"/>
            </a:pPr>
            <a:r>
              <a:rPr lang="ko-KR" altLang="en-US" sz="2800" b="1" dirty="0">
                <a:latin typeface="+mn-ea"/>
              </a:rPr>
              <a:t>무엇을 할 것인가</a:t>
            </a:r>
            <a:r>
              <a:rPr lang="en-US" altLang="ko-KR" sz="2800" b="1" dirty="0">
                <a:latin typeface="+mn-ea"/>
              </a:rPr>
              <a:t>?</a:t>
            </a:r>
          </a:p>
          <a:p>
            <a:pPr marL="514350" indent="-514350">
              <a:buAutoNum type="arabicPlain" startAt="2"/>
            </a:pPr>
            <a:endParaRPr lang="en-US" altLang="ko-KR" sz="2800" b="1" dirty="0">
              <a:latin typeface="+mn-ea"/>
            </a:endParaRPr>
          </a:p>
          <a:p>
            <a:pPr marL="514350" indent="-514350"/>
            <a:r>
              <a:rPr lang="en-US" altLang="ko-KR" sz="2800" b="1" dirty="0">
                <a:latin typeface="+mn-ea"/>
              </a:rPr>
              <a:t>	</a:t>
            </a:r>
            <a:r>
              <a:rPr lang="ko-KR" altLang="en-US" sz="2800" b="1" dirty="0">
                <a:latin typeface="+mn-ea"/>
              </a:rPr>
              <a:t>부동산 담보대출 채권의 가치를 계산한 후 다른 은행에</a:t>
            </a:r>
            <a:br>
              <a:rPr lang="en-US" altLang="ko-KR" sz="2800" b="1" dirty="0">
                <a:latin typeface="+mn-ea"/>
              </a:rPr>
            </a:br>
            <a:r>
              <a:rPr lang="ko-KR" altLang="en-US" sz="2800" b="1" dirty="0">
                <a:latin typeface="+mn-ea"/>
              </a:rPr>
              <a:t>팔아 넘길지 여부를 결정한다</a:t>
            </a:r>
            <a:r>
              <a:rPr lang="en-US" altLang="ko-KR" sz="2800" b="1" dirty="0">
                <a:latin typeface="+mn-ea"/>
              </a:rPr>
              <a:t>.</a:t>
            </a:r>
            <a:endParaRPr lang="ko-KR" altLang="en-US" sz="2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22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29299" y="1088310"/>
            <a:ext cx="946925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002060"/>
                </a:solidFill>
                <a:latin typeface="+mn-ea"/>
              </a:rPr>
              <a:t>나무에서 돈이 자란다</a:t>
            </a:r>
            <a:r>
              <a:rPr lang="en-US" altLang="ko-KR" sz="4000" b="1" dirty="0">
                <a:solidFill>
                  <a:srgbClr val="002060"/>
                </a:solidFill>
                <a:latin typeface="+mn-ea"/>
              </a:rPr>
              <a:t>!</a:t>
            </a: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002060"/>
                </a:solidFill>
                <a:latin typeface="+mn-ea"/>
              </a:rPr>
              <a:t>체이스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 은행 예측모델은 부동산 담보대출 중에서 실제로</a:t>
            </a:r>
            <a:endParaRPr lang="en-US" altLang="ko-KR" sz="2800" b="1" dirty="0">
              <a:solidFill>
                <a:srgbClr val="00206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조기상환된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대출 건들 중 </a:t>
            </a:r>
            <a:r>
              <a:rPr lang="en-US" altLang="ko-KR" sz="2800" b="1" dirty="0">
                <a:solidFill>
                  <a:srgbClr val="FF0000"/>
                </a:solidFill>
                <a:latin typeface="+mn-ea"/>
              </a:rPr>
              <a:t>74%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를 정확하게 인식해 내어서 </a:t>
            </a:r>
            <a:endParaRPr lang="en-US" altLang="ko-KR" sz="28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002060"/>
                </a:solidFill>
                <a:latin typeface="+mn-ea"/>
              </a:rPr>
              <a:t>부동산 담보대출 포트폴리오를 성공적으로 관리함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</a:rPr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384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pic>
        <p:nvPicPr>
          <p:cNvPr id="3" name="Picture 2" descr="C:\Users\user\Desktop\한성대(2019)\2019-05-16(10강 Decision Tree)\0_7xow30weh2lVxhs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124680"/>
            <a:ext cx="9075788" cy="5008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855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99857" y="1143000"/>
            <a:ext cx="3581400" cy="142602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48543" y="3537857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739790" y="3516080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0800000" flipV="1">
            <a:off x="3679371" y="2623457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0800000" flipH="1" flipV="1">
            <a:off x="6825342" y="2601682"/>
            <a:ext cx="1556658" cy="1023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1415141"/>
            <a:ext cx="2808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대출금리가</a:t>
            </a:r>
            <a:br>
              <a:rPr lang="en-US" altLang="ko-KR" sz="2400" dirty="0">
                <a:latin typeface="+mn-ea"/>
              </a:rPr>
            </a:br>
            <a:r>
              <a:rPr lang="en-US" altLang="ko-KR" sz="2400" dirty="0">
                <a:latin typeface="+mn-ea"/>
              </a:rPr>
              <a:t>7.94%</a:t>
            </a:r>
            <a:r>
              <a:rPr lang="ko-KR" altLang="en-US" sz="2400" dirty="0">
                <a:latin typeface="+mn-ea"/>
              </a:rPr>
              <a:t>보다 낮은가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1939" y="4136569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3.8%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6682" y="407125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7343" y="2852058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63544" y="2797632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540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6316" y="1962290"/>
            <a:ext cx="108244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&lt;</a:t>
            </a:r>
            <a:r>
              <a:rPr lang="ko-KR" altLang="en-US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실습 예제 프로그램</a:t>
            </a:r>
            <a:r>
              <a:rPr lang="en-US" altLang="ko-KR" sz="2800" b="1" dirty="0">
                <a:solidFill>
                  <a:srgbClr val="002060"/>
                </a:solidFill>
                <a:latin typeface="+mn-ea"/>
                <a:cs typeface="Arial" panose="020B0604020202020204" pitchFamily="34" charset="0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en-US" altLang="ko-KR" sz="2800" b="1" dirty="0">
                <a:solidFill>
                  <a:srgbClr val="0070C0"/>
                </a:solidFill>
                <a:latin typeface="+mn-ea"/>
                <a:cs typeface="Arial" panose="020B0604020202020204" pitchFamily="34" charset="0"/>
              </a:rPr>
              <a:t>https://github.com/JSJeong-me/KOSA-ML-BigData-Analysis</a:t>
            </a:r>
            <a:endParaRPr lang="ko-KR" altLang="en-US" sz="2800" b="1" dirty="0">
              <a:solidFill>
                <a:srgbClr val="0070C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8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441419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7511150" y="1447781"/>
            <a:ext cx="957943" cy="849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8311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1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rot="16200000" flipH="1">
            <a:off x="4229153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8077247" y="2024721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654139" y="2579898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19.2%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70372" y="1426016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64785" y="620484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35686" y="4767934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이 하위그룹을 다시 나눈다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76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99857" y="53338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544286" y="378821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92311" y="371201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rot="5400000">
            <a:off x="2095501" y="296634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75109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대출금리 </a:t>
            </a:r>
            <a:r>
              <a:rPr lang="en-US" altLang="ko-KR" sz="2400" dirty="0">
                <a:latin typeface="+mn-ea"/>
              </a:rPr>
              <a:t>&lt; 7.94%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7682" y="438693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2.6%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203" y="426719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6.4%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7900" y="310242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1493" y="309153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9686" y="1861449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264229" y="2079159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소득 </a:t>
            </a:r>
            <a:r>
              <a:rPr lang="en-US" altLang="ko-KR" sz="2400" dirty="0">
                <a:latin typeface="+mn-ea"/>
              </a:rPr>
              <a:t>&lt; 78,233 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rot="16200000" flipH="1">
            <a:off x="3380045" y="294457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92144" y="1306274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4441372" y="1513104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81385" y="1295391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058404" y="6063334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하위그룹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6836247" y="1850565"/>
            <a:ext cx="3581400" cy="881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738262" y="2068275"/>
            <a:ext cx="3661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대출금액 </a:t>
            </a:r>
            <a:r>
              <a:rPr lang="en-US" altLang="ko-KR" sz="2400" dirty="0">
                <a:latin typeface="+mn-ea"/>
              </a:rPr>
              <a:t>&lt; 182,926</a:t>
            </a:r>
            <a:r>
              <a:rPr lang="ko-KR" altLang="en-US" sz="2400" dirty="0">
                <a:latin typeface="+mn-ea"/>
              </a:rPr>
              <a:t>달러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rot="16200000" flipH="1">
            <a:off x="7173754" y="1513100"/>
            <a:ext cx="446317" cy="2503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292090" y="3722899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340115" y="3646693"/>
            <a:ext cx="2503714" cy="2362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 rot="5400000">
            <a:off x="7843305" y="2901026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25486" y="4321611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13.9%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17007" y="4201870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조기상환</a:t>
            </a:r>
            <a:br>
              <a:rPr lang="en-US" altLang="ko-KR" sz="2400" dirty="0">
                <a:latin typeface="+mn-ea"/>
              </a:rPr>
            </a:br>
            <a:r>
              <a:rPr lang="ko-KR" altLang="en-US" sz="2400" dirty="0" err="1">
                <a:latin typeface="+mn-ea"/>
              </a:rPr>
              <a:t>리스크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en-US" altLang="ko-KR" sz="2400" dirty="0">
                <a:latin typeface="+mn-ea"/>
              </a:rPr>
              <a:t>36%</a:t>
            </a:r>
            <a:endParaRPr lang="ko-KR" altLang="en-US" sz="2400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65704" y="3037100"/>
            <a:ext cx="70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Yes</a:t>
            </a:r>
            <a:endParaRPr lang="ko-KR" altLang="en-US" sz="28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699297" y="3026218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No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 rot="16200000" flipH="1">
            <a:off x="9127849" y="2879250"/>
            <a:ext cx="1012371" cy="6531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86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</p:spPr>
        <p:txBody>
          <a:bodyPr/>
          <a:lstStyle/>
          <a:p>
            <a:fld id="{0B007484-FA8A-449B-AD0E-7AD0D6FA48F3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288972" y="19592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" name="타원 3"/>
          <p:cNvSpPr/>
          <p:nvPr/>
        </p:nvSpPr>
        <p:spPr>
          <a:xfrm>
            <a:off x="1208314" y="2035617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" name="TextBox 6"/>
          <p:cNvSpPr txBox="1"/>
          <p:nvPr/>
        </p:nvSpPr>
        <p:spPr>
          <a:xfrm>
            <a:off x="4474031" y="326552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대출금리 </a:t>
            </a:r>
            <a:r>
              <a:rPr lang="en-US" altLang="ko-KR" b="1" dirty="0">
                <a:latin typeface="+mn-ea"/>
              </a:rPr>
              <a:t>&lt; 7.94%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167" y="22751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2.6%</a:t>
            </a:r>
            <a:endParaRPr lang="ko-KR" altLang="en-US" b="1" dirty="0">
              <a:latin typeface="+mn-ea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133600" y="1066783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3" name="TextBox 32"/>
          <p:cNvSpPr txBox="1"/>
          <p:nvPr/>
        </p:nvSpPr>
        <p:spPr>
          <a:xfrm>
            <a:off x="2318659" y="119740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소득 </a:t>
            </a:r>
            <a:r>
              <a:rPr lang="en-US" altLang="ko-KR" b="1" dirty="0">
                <a:latin typeface="+mn-ea"/>
              </a:rPr>
              <a:t>&lt; $78,233</a:t>
            </a:r>
            <a:endParaRPr lang="ko-KR" altLang="en-US" b="1" dirty="0"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400800" y="1055897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6270165" y="118652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대출금액 </a:t>
            </a:r>
            <a:r>
              <a:rPr lang="en-US" altLang="ko-KR" b="1" dirty="0">
                <a:latin typeface="+mn-ea"/>
              </a:rPr>
              <a:t>&lt; $182,926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10800000" flipV="1">
            <a:off x="4354285" y="859970"/>
            <a:ext cx="304800" cy="17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455229" y="827313"/>
            <a:ext cx="293914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모서리가 둥근 직사각형 39"/>
          <p:cNvSpPr/>
          <p:nvPr/>
        </p:nvSpPr>
        <p:spPr>
          <a:xfrm>
            <a:off x="2884714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1" name="TextBox 40"/>
          <p:cNvSpPr txBox="1"/>
          <p:nvPr/>
        </p:nvSpPr>
        <p:spPr>
          <a:xfrm>
            <a:off x="3069773" y="230775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 </a:t>
            </a:r>
            <a:r>
              <a:rPr lang="en-US" altLang="ko-KR" b="1" dirty="0">
                <a:latin typeface="+mn-ea"/>
              </a:rPr>
              <a:t>&lt; 7.19%</a:t>
            </a:r>
            <a:endParaRPr lang="ko-KR" altLang="en-US" b="1" dirty="0">
              <a:latin typeface="+mn-ea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725885" y="2177125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4" name="TextBox 43"/>
          <p:cNvSpPr txBox="1"/>
          <p:nvPr/>
        </p:nvSpPr>
        <p:spPr>
          <a:xfrm>
            <a:off x="5910944" y="2307750"/>
            <a:ext cx="203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LTV</a:t>
            </a:r>
            <a:r>
              <a:rPr lang="ko-KR" altLang="en-US" b="1" dirty="0">
                <a:latin typeface="+mn-ea"/>
              </a:rPr>
              <a:t>비율 </a:t>
            </a:r>
            <a:r>
              <a:rPr lang="en-US" altLang="ko-KR" b="1" dirty="0">
                <a:latin typeface="+mn-ea"/>
              </a:rPr>
              <a:t>&lt; 87.4%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6200000" flipH="1">
            <a:off x="3864429" y="1807026"/>
            <a:ext cx="468085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rot="10800000" flipV="1">
            <a:off x="1915887" y="1676399"/>
            <a:ext cx="555171" cy="37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rot="10800000" flipV="1">
            <a:off x="6542314" y="1698170"/>
            <a:ext cx="533400" cy="46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8425542" y="2188011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8458197" y="2209776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8349343" y="1676399"/>
            <a:ext cx="609600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9405256" y="318950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7" name="TextBox 56"/>
          <p:cNvSpPr txBox="1"/>
          <p:nvPr/>
        </p:nvSpPr>
        <p:spPr>
          <a:xfrm>
            <a:off x="9514109" y="342898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15.2%</a:t>
            </a:r>
            <a:endParaRPr lang="ko-KR" altLang="en-US" b="1" dirty="0">
              <a:latin typeface="+mn-ea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863941" y="316773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9" name="TextBox 58"/>
          <p:cNvSpPr txBox="1"/>
          <p:nvPr/>
        </p:nvSpPr>
        <p:spPr>
          <a:xfrm>
            <a:off x="10972794" y="340721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40.0%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1" name="직선 연결선 60"/>
          <p:cNvCxnSpPr>
            <a:endCxn id="56" idx="0"/>
          </p:cNvCxnSpPr>
          <p:nvPr/>
        </p:nvCxnSpPr>
        <p:spPr>
          <a:xfrm rot="5400000">
            <a:off x="9759048" y="2922808"/>
            <a:ext cx="370104" cy="16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635343" y="2819399"/>
            <a:ext cx="468086" cy="39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4789714" y="32983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5" name="TextBox 64"/>
          <p:cNvSpPr txBox="1"/>
          <p:nvPr/>
        </p:nvSpPr>
        <p:spPr>
          <a:xfrm>
            <a:off x="4648203" y="34725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담보대출금액 </a:t>
            </a:r>
            <a:r>
              <a:rPr lang="en-US" altLang="ko-KR" b="1" dirty="0">
                <a:latin typeface="+mn-ea"/>
              </a:rPr>
              <a:t>&lt; $67,751</a:t>
            </a:r>
            <a:endParaRPr lang="ko-KR" altLang="en-US" b="1" dirty="0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7685313" y="317861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67" name="TextBox 66"/>
          <p:cNvSpPr txBox="1"/>
          <p:nvPr/>
        </p:nvSpPr>
        <p:spPr>
          <a:xfrm>
            <a:off x="7794166" y="341810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6.4%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69" name="직선 연결선 68"/>
          <p:cNvCxnSpPr>
            <a:endCxn id="64" idx="0"/>
          </p:cNvCxnSpPr>
          <p:nvPr/>
        </p:nvCxnSpPr>
        <p:spPr>
          <a:xfrm rot="10800000" flipV="1">
            <a:off x="6025243" y="2830284"/>
            <a:ext cx="560614" cy="4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66" idx="1"/>
          </p:cNvCxnSpPr>
          <p:nvPr/>
        </p:nvCxnSpPr>
        <p:spPr>
          <a:xfrm rot="16200000" flipH="1">
            <a:off x="7444374" y="2929709"/>
            <a:ext cx="496046" cy="25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4136570" y="4288961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3" name="TextBox 72"/>
          <p:cNvSpPr txBox="1"/>
          <p:nvPr/>
        </p:nvSpPr>
        <p:spPr>
          <a:xfrm>
            <a:off x="4245423" y="452844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8.1%</a:t>
            </a:r>
            <a:endParaRPr lang="ko-KR" altLang="en-US" b="1" dirty="0">
              <a:latin typeface="+mn-ea"/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5823857" y="4365154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75" name="TextBox 74"/>
          <p:cNvSpPr txBox="1"/>
          <p:nvPr/>
        </p:nvSpPr>
        <p:spPr>
          <a:xfrm>
            <a:off x="6096001" y="44957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이자율</a:t>
            </a:r>
            <a:r>
              <a:rPr lang="en-US" altLang="ko-KR" b="1" dirty="0">
                <a:latin typeface="+mn-ea"/>
              </a:rPr>
              <a:t>&lt; 8.69%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77" name="직선 연결선 76"/>
          <p:cNvCxnSpPr/>
          <p:nvPr/>
        </p:nvCxnSpPr>
        <p:spPr>
          <a:xfrm rot="10800000" flipV="1">
            <a:off x="4822371" y="3897083"/>
            <a:ext cx="642258" cy="413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rot="16200000" flipH="1">
            <a:off x="6351815" y="3935184"/>
            <a:ext cx="478971" cy="44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4517570" y="5214240"/>
            <a:ext cx="2471057" cy="6205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1" name="TextBox 80"/>
          <p:cNvSpPr txBox="1"/>
          <p:nvPr/>
        </p:nvSpPr>
        <p:spPr>
          <a:xfrm>
            <a:off x="4550225" y="5236005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</a:rPr>
              <a:t>해당부동산이 </a:t>
            </a:r>
            <a:r>
              <a:rPr lang="en-US" altLang="ko-KR" b="1" dirty="0">
                <a:latin typeface="+mn-ea"/>
              </a:rPr>
              <a:t>APT or</a:t>
            </a:r>
            <a:br>
              <a:rPr lang="en-US" altLang="ko-KR" b="1" dirty="0">
                <a:latin typeface="+mn-ea"/>
              </a:rPr>
            </a:br>
            <a:r>
              <a:rPr lang="ko-KR" altLang="en-US" b="1" dirty="0">
                <a:latin typeface="+mn-ea"/>
              </a:rPr>
              <a:t>조합주택</a:t>
            </a:r>
          </a:p>
        </p:txBody>
      </p:sp>
      <p:sp>
        <p:nvSpPr>
          <p:cNvPr id="82" name="타원 81"/>
          <p:cNvSpPr/>
          <p:nvPr/>
        </p:nvSpPr>
        <p:spPr>
          <a:xfrm>
            <a:off x="7728856" y="5148933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3" name="TextBox 82"/>
          <p:cNvSpPr txBox="1"/>
          <p:nvPr/>
        </p:nvSpPr>
        <p:spPr>
          <a:xfrm>
            <a:off x="7837709" y="53884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25.6%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37313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5" name="TextBox 84"/>
          <p:cNvSpPr txBox="1"/>
          <p:nvPr/>
        </p:nvSpPr>
        <p:spPr>
          <a:xfrm>
            <a:off x="4746166" y="61830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8.5%</a:t>
            </a:r>
            <a:endParaRPr lang="ko-KR" altLang="en-US" b="1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954484" y="5943588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87" name="TextBox 86"/>
          <p:cNvSpPr txBox="1"/>
          <p:nvPr/>
        </p:nvSpPr>
        <p:spPr>
          <a:xfrm>
            <a:off x="6063337" y="618307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16.3%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직선 연결선 88"/>
          <p:cNvCxnSpPr>
            <a:endCxn id="84" idx="0"/>
          </p:cNvCxnSpPr>
          <p:nvPr/>
        </p:nvCxnSpPr>
        <p:spPr>
          <a:xfrm rot="10800000" flipV="1">
            <a:off x="5094514" y="5834740"/>
            <a:ext cx="174173" cy="10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rot="16200000" flipH="1">
            <a:off x="6128657" y="5910940"/>
            <a:ext cx="119743" cy="5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82" idx="1"/>
          </p:cNvCxnSpPr>
          <p:nvPr/>
        </p:nvCxnSpPr>
        <p:spPr>
          <a:xfrm rot="16200000" flipH="1">
            <a:off x="7645760" y="5057866"/>
            <a:ext cx="278333" cy="15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rot="5400000">
            <a:off x="6515100" y="5023755"/>
            <a:ext cx="206829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592285" y="3145960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7" name="TextBox 96"/>
          <p:cNvSpPr txBox="1"/>
          <p:nvPr/>
        </p:nvSpPr>
        <p:spPr>
          <a:xfrm>
            <a:off x="3701138" y="338544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9.1%</a:t>
            </a:r>
            <a:endParaRPr lang="ko-KR" altLang="en-US" b="1" dirty="0">
              <a:latin typeface="+mn-ea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2340428" y="3135075"/>
            <a:ext cx="914400" cy="8599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99" name="TextBox 98"/>
          <p:cNvSpPr txBox="1"/>
          <p:nvPr/>
        </p:nvSpPr>
        <p:spPr>
          <a:xfrm>
            <a:off x="2449281" y="3374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</a:rPr>
              <a:t>3.4%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rot="10800000" flipV="1">
            <a:off x="2960915" y="2819400"/>
            <a:ext cx="435429" cy="31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endCxn id="96" idx="0"/>
          </p:cNvCxnSpPr>
          <p:nvPr/>
        </p:nvCxnSpPr>
        <p:spPr>
          <a:xfrm rot="16200000" flipH="1">
            <a:off x="3788234" y="2884708"/>
            <a:ext cx="348331" cy="17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367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22515" y="1045029"/>
            <a:ext cx="1111874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만약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(IF):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 담보대출 금액이 </a:t>
            </a:r>
            <a:r>
              <a:rPr lang="en-US" altLang="ko-KR" sz="2000" b="1" dirty="0">
                <a:latin typeface="+mn-ea"/>
              </a:rPr>
              <a:t>67,751 </a:t>
            </a:r>
            <a:r>
              <a:rPr lang="ko-KR" altLang="en-US" sz="2000" b="1" dirty="0">
                <a:latin typeface="+mn-ea"/>
              </a:rPr>
              <a:t>달러와 같거나 그보다 더 많고 </a:t>
            </a:r>
            <a:r>
              <a:rPr lang="en-US" altLang="ko-KR" sz="2000" b="1" dirty="0">
                <a:latin typeface="+mn-ea"/>
              </a:rPr>
              <a:t>182,926 </a:t>
            </a:r>
            <a:r>
              <a:rPr lang="ko-KR" altLang="en-US" sz="2000" b="1" dirty="0">
                <a:latin typeface="+mn-ea"/>
              </a:rPr>
              <a:t>달러보다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이자율이</a:t>
            </a:r>
            <a:r>
              <a:rPr lang="en-US" altLang="ko-KR" sz="2000" b="1" dirty="0">
                <a:latin typeface="+mn-ea"/>
              </a:rPr>
              <a:t> 8.69%</a:t>
            </a:r>
            <a:r>
              <a:rPr lang="ko-KR" altLang="en-US" sz="2000" b="1" dirty="0">
                <a:latin typeface="+mn-ea"/>
              </a:rPr>
              <a:t>와 같거나 그보다 더 높다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		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그리고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(AND):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부동산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자산가치 대비 대출금액의 비율이 </a:t>
            </a:r>
            <a:r>
              <a:rPr lang="en-US" altLang="ko-KR" sz="2000" b="1" dirty="0">
                <a:latin typeface="+mn-ea"/>
              </a:rPr>
              <a:t>87.4% </a:t>
            </a:r>
            <a:r>
              <a:rPr lang="ko-KR" altLang="en-US" sz="2000" b="1" dirty="0">
                <a:latin typeface="+mn-ea"/>
              </a:rPr>
              <a:t>보다 작다</a:t>
            </a:r>
            <a:r>
              <a:rPr lang="en-US" altLang="ko-KR" sz="2000" b="1" dirty="0">
                <a:latin typeface="+mn-ea"/>
              </a:rPr>
              <a:t>.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그러면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(THEN):</a:t>
            </a: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	</a:t>
            </a:r>
            <a:r>
              <a:rPr lang="ko-KR" altLang="en-US" sz="2000" b="1" dirty="0">
                <a:latin typeface="+mn-ea"/>
              </a:rPr>
              <a:t>조기상환 확률은 </a:t>
            </a:r>
            <a:r>
              <a:rPr lang="en-US" altLang="ko-KR" sz="2000" b="1" dirty="0">
                <a:latin typeface="+mn-ea"/>
              </a:rPr>
              <a:t>25.6% </a:t>
            </a:r>
            <a:r>
              <a:rPr lang="ko-KR" altLang="en-US" sz="2000" b="1" dirty="0">
                <a:latin typeface="+mn-ea"/>
              </a:rPr>
              <a:t>이다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918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026" name="Picture 2" descr="C:\Users\user\Desktop\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3450"/>
            <a:ext cx="12192000" cy="5021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76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55370" y="816429"/>
            <a:ext cx="7310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  <a:latin typeface="+mn-ea"/>
              </a:rPr>
              <a:t>Decision Tree: 20%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</a:rPr>
              <a:t>기준 다양한 향상도 성과 기록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48971" y="2450494"/>
          <a:ext cx="8128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Decision Tree(Leafs)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기준 향상도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39</a:t>
                      </a:r>
                      <a:r>
                        <a:rPr lang="ko-KR" altLang="en-US" sz="2800" dirty="0">
                          <a:latin typeface="+mn-ea"/>
                          <a:ea typeface="+mn-ea"/>
                        </a:rPr>
                        <a:t>개의 그룹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+mn-ea"/>
                          <a:ea typeface="+mn-ea"/>
                        </a:rPr>
                        <a:t>3.0</a:t>
                      </a:r>
                      <a:endParaRPr lang="ko-KR" altLang="en-US" sz="280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431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2050" name="Picture 2" descr="C:\Users\user\Desktop\1_4DggM7mvm8IhuTbwvWzMr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3914" y="614589"/>
            <a:ext cx="9266926" cy="55140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053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2050" name="Picture 2" descr="C:\Users\user\Desktop\21091D37569900BA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9116" y="0"/>
            <a:ext cx="4884284" cy="6837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12699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2429" y="841829"/>
            <a:ext cx="845295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6</a:t>
            </a:r>
            <a:r>
              <a:rPr lang="ko-KR" altLang="en-US" sz="2400" dirty="0">
                <a:latin typeface="+mn-ea"/>
              </a:rPr>
              <a:t>명 중에는 음치도 있고 노래를 잘하는 실력자</a:t>
            </a:r>
            <a:r>
              <a:rPr lang="en-US" altLang="ko-KR" sz="2400" dirty="0">
                <a:latin typeface="+mn-ea"/>
              </a:rPr>
              <a:t>(</a:t>
            </a:r>
            <a:r>
              <a:rPr lang="ko-KR" altLang="en-US" sz="2400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)</a:t>
            </a:r>
            <a:r>
              <a:rPr lang="ko-KR" altLang="en-US" sz="2400" dirty="0">
                <a:latin typeface="+mn-ea"/>
              </a:rPr>
              <a:t>도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번호   </a:t>
            </a:r>
            <a:r>
              <a:rPr lang="en-US" altLang="ko-KR" sz="2400" dirty="0">
                <a:latin typeface="+mn-ea"/>
              </a:rPr>
              <a:t>[  1,    2,    3,     4,     5,   6  ]</a:t>
            </a:r>
          </a:p>
          <a:p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정답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 </a:t>
            </a:r>
            <a:r>
              <a:rPr lang="ko-KR" altLang="en-US" sz="2400" dirty="0">
                <a:latin typeface="+mn-ea"/>
              </a:rPr>
              <a:t>가 있다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누가 </a:t>
            </a:r>
            <a:r>
              <a:rPr lang="ko-KR" altLang="en-US" sz="2400" u="sng" dirty="0">
                <a:latin typeface="+mn-ea"/>
              </a:rPr>
              <a:t>음치</a:t>
            </a:r>
            <a:r>
              <a:rPr lang="ko-KR" altLang="en-US" sz="2400" dirty="0">
                <a:latin typeface="+mn-ea"/>
              </a:rPr>
              <a:t>인지 겉모습만 보고 맞춰야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br>
              <a:rPr lang="en-US" altLang="ko-KR" sz="2400" dirty="0">
                <a:latin typeface="+mn-ea"/>
              </a:rPr>
            </a:b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감으로 예측을 한다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r>
              <a:rPr lang="en-US" altLang="ko-KR" sz="2400" dirty="0">
                <a:latin typeface="+mn-ea"/>
              </a:rPr>
              <a:t>       </a:t>
            </a:r>
          </a:p>
          <a:p>
            <a:r>
              <a:rPr lang="ko-KR" altLang="en-US" sz="2400" dirty="0">
                <a:latin typeface="+mn-ea"/>
              </a:rPr>
              <a:t>예측 </a:t>
            </a:r>
            <a:r>
              <a:rPr lang="en-US" altLang="ko-KR" sz="2400" dirty="0">
                <a:latin typeface="+mn-ea"/>
              </a:rPr>
              <a:t>: [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음치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b="1" dirty="0">
                <a:latin typeface="+mn-ea"/>
              </a:rPr>
              <a:t>, </a:t>
            </a:r>
            <a:r>
              <a:rPr lang="ko-KR" altLang="en-US" sz="2400" b="1" dirty="0">
                <a:latin typeface="+mn-ea"/>
              </a:rPr>
              <a:t>정상</a:t>
            </a:r>
            <a:r>
              <a:rPr lang="en-US" altLang="ko-KR" sz="2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15956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C4C24-1C09-4C40-A8C9-FD843896C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" b="-2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3BB73-DC01-495D-B5BB-6DDBEDEA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CFF5D6-E2BD-4133-A581-F7CDA2A5BBB8}" type="slidenum">
              <a:rPr lang="ko-KR" altLang="en-US" smtClean="0"/>
              <a:pPr>
                <a:spcAft>
                  <a:spcPts val="600"/>
                </a:spcAft>
              </a:pPr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 err="1"/>
              <a:t>딥러닝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726312" y="908650"/>
            <a:ext cx="835316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111111"/>
                </a:solidFill>
                <a:latin typeface="+mn-ea"/>
              </a:rPr>
              <a:t>머신러닝이란</a:t>
            </a:r>
            <a:r>
              <a:rPr lang="en-US" altLang="ko-KR" sz="2000" b="1" dirty="0">
                <a:solidFill>
                  <a:srgbClr val="11111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인간이 다양한 경험과 시행착오를 통해 지식을 배우는 것처럼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2"/>
              </a:rPr>
              <a:t>컴퓨터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에게 충분히 많은 데이터를 주고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거기에서 일반적인 패턴을 찾아내게 하는 방법을 말합니다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(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 </a:t>
            </a:r>
            <a:r>
              <a:rPr lang="ko-KR" altLang="en-US" sz="2000" dirty="0">
                <a:solidFill>
                  <a:srgbClr val="0033AC"/>
                </a:solidFill>
                <a:latin typeface="+mn-ea"/>
                <a:hlinkClick r:id="rId3"/>
              </a:rPr>
              <a:t>알고리즘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딥러닝입니다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+mn-ea"/>
              </a:rPr>
              <a:t>딥러닝이란</a:t>
            </a:r>
            <a:r>
              <a:rPr lang="en-US" altLang="ko-KR" sz="2000" b="1" dirty="0">
                <a:latin typeface="+mn-ea"/>
              </a:rPr>
              <a:t>?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머신러닝의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대표적인 학습법이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다음장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그림처럼 여러 층을 거쳐 점점 추상화 단계로 접어드는 알고리즘 형태인 ‘딥 러닝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(Deep Learning)’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찾기 위해선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수많은 데이터가 있어야 되겠지요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패턴을 견고하게 만드는 일종의 학습용 </a:t>
            </a:r>
            <a:r>
              <a:rPr lang="ko-KR" altLang="en-US" sz="2000" dirty="0" err="1">
                <a:solidFill>
                  <a:srgbClr val="333333"/>
                </a:solidFill>
                <a:latin typeface="+mn-ea"/>
              </a:rPr>
              <a:t>훈련데이터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 말입니다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778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68" y="1561495"/>
            <a:ext cx="6160169" cy="497741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5381" y="690295"/>
            <a:ext cx="6631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머신러닝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결과 분석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(Decision Tree)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15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5" y="1217696"/>
            <a:ext cx="11120367" cy="4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72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32" y="714066"/>
            <a:ext cx="6439231" cy="60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18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16" y="0"/>
            <a:ext cx="10277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1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81" y="2599402"/>
            <a:ext cx="5715000" cy="1495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15" y="2088108"/>
            <a:ext cx="5086112" cy="286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37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7" y="3723015"/>
            <a:ext cx="4238625" cy="18097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857377" y="1218248"/>
            <a:ext cx="8650840" cy="5167795"/>
          </a:xfrm>
        </p:spPr>
        <p:txBody>
          <a:bodyPr>
            <a:normAutofit/>
          </a:bodyPr>
          <a:lstStyle/>
          <a:p>
            <a:r>
              <a:rPr lang="en-US" altLang="ko-KR" sz="1600" dirty="0" err="1">
                <a:sym typeface="Wingdings" panose="05000000000000000000" pitchFamily="2" charset="2"/>
              </a:rPr>
              <a:t>matplotlib.pyplot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ym typeface="Wingdings" panose="05000000000000000000" pitchFamily="2" charset="2"/>
              </a:rPr>
              <a:t>모듈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plot()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값을 서로 연결하여 라인 형태의 그래프 그림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기본 포맷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선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선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원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마커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ro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‘r--‘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빨간색 </a:t>
            </a:r>
            <a:r>
              <a:rPr lang="ko-KR" alt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대쉬라인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‘r--‘)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파란색 사각형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bs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’)</a:t>
            </a:r>
          </a:p>
          <a:p>
            <a:pPr lvl="1"/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‘g+’ :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녹색 십자모양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plt.plot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(x, y, ‘g+’)</a:t>
            </a: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 flipV="1">
            <a:off x="2471652" y="5532766"/>
            <a:ext cx="2003367" cy="1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67" y="3640975"/>
            <a:ext cx="3501488" cy="2238254"/>
          </a:xfrm>
          <a:prstGeom prst="rect">
            <a:avLst/>
          </a:prstGeom>
        </p:spPr>
      </p:pic>
      <p:sp>
        <p:nvSpPr>
          <p:cNvPr id="11" name="위로 구부러진 화살표 10"/>
          <p:cNvSpPr/>
          <p:nvPr/>
        </p:nvSpPr>
        <p:spPr bwMode="auto">
          <a:xfrm>
            <a:off x="3473334" y="5792453"/>
            <a:ext cx="4563688" cy="862215"/>
          </a:xfrm>
          <a:prstGeom prst="curvedUp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239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97" y="2819034"/>
            <a:ext cx="5419725" cy="3457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1" y="1315036"/>
            <a:ext cx="3028950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" y="1734136"/>
            <a:ext cx="5495925" cy="3505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92" y="2261821"/>
            <a:ext cx="3067050" cy="400050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97378" y="162720"/>
            <a:ext cx="10515600" cy="1325562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간단한 그래프 그리기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8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2237" y="1247357"/>
            <a:ext cx="8716963" cy="2175497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figure() : 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 및 개수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figure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1)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(2, 1, 2) : 2x1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호출 시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AxesSubplot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 생성됨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생성된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객체를 그래프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drawing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함수와 연결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4" y="3225800"/>
            <a:ext cx="5457825" cy="3495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3404665"/>
            <a:ext cx="6029325" cy="2971800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2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91450" y="1183264"/>
            <a:ext cx="8650840" cy="116157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 그래프들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1)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첫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add_subplot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(1, 2, 2) : 1x2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형태의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subplot,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두 개의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subplot </a:t>
            </a:r>
            <a:r>
              <a:rPr lang="ko-KR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중 두 번째</a:t>
            </a:r>
            <a:endParaRPr lang="en-US" altLang="ko-KR" sz="16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2" y="2215661"/>
            <a:ext cx="5037769" cy="464233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한 화면에 여러 개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89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922873" y="2097910"/>
            <a:ext cx="3341715" cy="504980"/>
          </a:xfrm>
        </p:spPr>
        <p:txBody>
          <a:bodyPr>
            <a:normAutofit/>
          </a:bodyPr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파이썬의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기본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math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사용</a:t>
            </a:r>
            <a:endParaRPr lang="en-US" altLang="ko-KR" sz="1600" b="1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70739" y="4902925"/>
            <a:ext cx="2796988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정수 </a:t>
            </a:r>
            <a:r>
              <a:rPr lang="en-US" altLang="ko-KR" dirty="0">
                <a:sym typeface="Wingdings" panose="05000000000000000000" pitchFamily="2" charset="2"/>
              </a:rPr>
              <a:t>0~5 </a:t>
            </a:r>
            <a:r>
              <a:rPr lang="ko-KR" altLang="en-US" dirty="0">
                <a:sym typeface="Wingdings" panose="05000000000000000000" pitchFamily="2" charset="2"/>
              </a:rPr>
              <a:t>사이 범위의 값에서 </a:t>
            </a:r>
            <a:r>
              <a:rPr lang="en-US" altLang="ko-KR" dirty="0">
                <a:sym typeface="Wingdings" panose="05000000000000000000" pitchFamily="2" charset="2"/>
              </a:rPr>
              <a:t>range(0,5)</a:t>
            </a:r>
            <a:r>
              <a:rPr lang="ko-KR" altLang="en-US" dirty="0">
                <a:sym typeface="Wingdings" panose="05000000000000000000" pitchFamily="2" charset="2"/>
              </a:rPr>
              <a:t>로는 시간의 값을 촘촘하게 만들 수 없음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6" y="1271847"/>
            <a:ext cx="4711107" cy="5586153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sine, cosine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53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en-US" altLang="ko-KR" dirty="0"/>
              <a:t> </a:t>
            </a:r>
            <a:r>
              <a:rPr lang="ko-KR" altLang="en-US" dirty="0"/>
              <a:t>레이어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50" y="1455132"/>
            <a:ext cx="5040700" cy="45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47101" y="1310054"/>
            <a:ext cx="9532177" cy="1798529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Numerical Python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의 약자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행렬 연산이나 수치 계산에 자주 사용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numpy.arange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()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함수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실수 단위로도 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step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 가능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en-US" altLang="ko-KR" sz="1200" dirty="0" err="1">
                <a:solidFill>
                  <a:schemeClr val="tx1"/>
                </a:solidFill>
                <a:sym typeface="Wingdings" panose="05000000000000000000" pitchFamily="2" charset="2"/>
              </a:rPr>
              <a:t>arange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(0.0, 5.0, 0.1) : 0.0 ~ 5.0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사이에서 </a:t>
            </a:r>
            <a:r>
              <a:rPr lang="en-US" altLang="ko-KR" sz="1200" dirty="0">
                <a:solidFill>
                  <a:schemeClr val="tx1"/>
                </a:solidFill>
                <a:sym typeface="Wingdings" panose="05000000000000000000" pitchFamily="2" charset="2"/>
              </a:rPr>
              <a:t>0.1 </a:t>
            </a:r>
            <a:r>
              <a:rPr lang="ko-KR" altLang="en-US" sz="1200" dirty="0">
                <a:solidFill>
                  <a:schemeClr val="tx1"/>
                </a:solidFill>
                <a:sym typeface="Wingdings" panose="05000000000000000000" pitchFamily="2" charset="2"/>
              </a:rPr>
              <a:t>간격으로 값 생성</a:t>
            </a:r>
            <a:endParaRPr lang="en-US" altLang="ko-KR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en-US" altLang="ko-KR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numpy.pi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: </a:t>
            </a:r>
            <a:r>
              <a:rPr lang="el-GR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π</a:t>
            </a:r>
            <a:r>
              <a:rPr lang="en-US" altLang="ko-KR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값</a:t>
            </a:r>
            <a:endParaRPr lang="en-US" altLang="ko-KR" sz="1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01" y="3378265"/>
            <a:ext cx="5124450" cy="2543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751" y="3363628"/>
            <a:ext cx="3735217" cy="2557812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모듈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23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30" y="2276267"/>
            <a:ext cx="4593248" cy="4397095"/>
          </a:xfrm>
          <a:prstGeom prst="rect">
            <a:avLst/>
          </a:prstGeom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74928" y="1262157"/>
            <a:ext cx="8897419" cy="11974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numpy.linspace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(start, end,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-points)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시작점과 끝점을 균일 간격으로 나눈 값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numpy.power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(x, y)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제곱 값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60" y="4379187"/>
            <a:ext cx="7324725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33" y="5244134"/>
            <a:ext cx="6610350" cy="57150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 bwMode="auto">
          <a:xfrm>
            <a:off x="8382899" y="5007837"/>
            <a:ext cx="357187" cy="236297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400">
              <a:solidFill>
                <a:schemeClr val="tx2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en-US" altLang="ko-KR" sz="2400" b="1" dirty="0" err="1">
                <a:solidFill>
                  <a:srgbClr val="002060"/>
                </a:solidFill>
                <a:latin typeface="+mn-ea"/>
                <a:ea typeface="+mn-ea"/>
              </a:rPr>
              <a:t>numpy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기반 값 생성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646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8287" y="1365677"/>
            <a:ext cx="8650840" cy="20438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title(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그래프 제목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ylabel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라벨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xlim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x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ylim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((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시작값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끝값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)) : y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축 값 범위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15" y="3620862"/>
            <a:ext cx="4953000" cy="2790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18" y="3654591"/>
            <a:ext cx="4164676" cy="2884321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 라벨 및 범례 표시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1095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824834" y="2093504"/>
            <a:ext cx="8650840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legend()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범례 추가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loc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파라미터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=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표시 위치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48" y="200780"/>
            <a:ext cx="2486025" cy="410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34" y="2957740"/>
            <a:ext cx="5591175" cy="3476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867" y="3904169"/>
            <a:ext cx="3975767" cy="281616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multiple lines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5416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41320" y="701550"/>
            <a:ext cx="6854673" cy="27004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numpy.random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randn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임의의 표준정규분포 데이터 생성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matplotlib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hist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히스토그램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bin=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나누는 구간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1">
              <a:lnSpc>
                <a:spcPct val="11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cumulative=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누적 옵션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grid(True) :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그리드 배경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 lvl="0">
              <a:lnSpc>
                <a:spcPct val="110000"/>
              </a:lnSpc>
              <a:buClr>
                <a:srgbClr val="1F497D"/>
              </a:buClr>
            </a:pPr>
            <a:r>
              <a:rPr lang="en-US" altLang="ko-KR" sz="1600" dirty="0" err="1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savefig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(“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파일명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”) 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파일로 저장</a:t>
            </a:r>
            <a:endParaRPr lang="en-US" altLang="ko-KR" sz="1600" dirty="0">
              <a:solidFill>
                <a:prstClr val="black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" y="3043405"/>
            <a:ext cx="5735782" cy="3678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039" y="3207298"/>
            <a:ext cx="4738257" cy="335028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histogram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98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559566" y="1799762"/>
            <a:ext cx="8650840" cy="8897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barh()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수평 차트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yticks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ticker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위치별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각 위치에서의 라벨 설정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139555"/>
            <a:ext cx="5321096" cy="29399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09" y="3230783"/>
            <a:ext cx="4089862" cy="293262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Horizontal bar</a:t>
            </a:r>
          </a:p>
        </p:txBody>
      </p:sp>
    </p:spTree>
    <p:extLst>
      <p:ext uri="{BB962C8B-B14F-4D97-AF65-F5344CB8AC3E}">
        <p14:creationId xmlns:p14="http://schemas.microsoft.com/office/powerpoint/2010/main" val="3456171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87261" y="3164846"/>
            <a:ext cx="4950505" cy="50498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pie ()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함수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원 그래프 그리기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383" y="1703433"/>
            <a:ext cx="5872841" cy="4652917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원 그래프</a:t>
            </a:r>
            <a:endParaRPr lang="en-US" altLang="ko-KR" sz="24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0069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07773" y="3222059"/>
            <a:ext cx="4058719" cy="889700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1" y="1691322"/>
            <a:ext cx="6327530" cy="435280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(2/1)</a:t>
            </a:r>
          </a:p>
        </p:txBody>
      </p:sp>
    </p:spTree>
    <p:extLst>
      <p:ext uri="{BB962C8B-B14F-4D97-AF65-F5344CB8AC3E}">
        <p14:creationId xmlns:p14="http://schemas.microsoft.com/office/powerpoint/2010/main" val="242910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904" y="1700212"/>
            <a:ext cx="8524875" cy="4838700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97378" y="1836136"/>
            <a:ext cx="8650840" cy="76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97648" rIns="0" bIns="97648" numCol="1" anchor="t" anchorCtr="0" compatLnSpc="1">
            <a:prstTxWarp prst="textNoShape">
              <a:avLst/>
            </a:prstTxWarp>
            <a:spAutoFit/>
          </a:bodyPr>
          <a:lstStyle>
            <a:lvl1pPr marL="242888" indent="-242888" algn="l" defTabSz="901700" rtl="0" eaLnBrk="0" fontAlgn="base" hangingPunct="0">
              <a:spcBef>
                <a:spcPts val="400"/>
              </a:spcBef>
              <a:spcAft>
                <a:spcPts val="200"/>
              </a:spcAft>
              <a:buClr>
                <a:schemeClr val="tx2"/>
              </a:buClr>
              <a:buFont typeface="Wingdings" pitchFamily="2" charset="2"/>
              <a:buChar char="w"/>
              <a:defRPr sz="2000" b="1">
                <a:solidFill>
                  <a:srgbClr val="000000"/>
                </a:solidFill>
                <a:latin typeface="+mn-lt"/>
                <a:ea typeface="+mn-ea"/>
                <a:cs typeface="ＭＳ Ｐゴシック" charset="0"/>
              </a:defRPr>
            </a:lvl1pPr>
            <a:lvl2pPr marL="660400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Char char="•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1077913" indent="-30321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3pPr>
            <a:lvl4pPr marL="1438275" indent="-246063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○"/>
              <a:defRPr sz="1600">
                <a:solidFill>
                  <a:srgbClr val="000000"/>
                </a:solidFill>
                <a:latin typeface="+mn-lt"/>
                <a:ea typeface="+mn-ea"/>
              </a:defRPr>
            </a:lvl4pPr>
            <a:lvl5pPr marL="17954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pitchFamily="34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5pPr>
            <a:lvl6pPr marL="22526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6pPr>
            <a:lvl7pPr marL="27098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7pPr>
            <a:lvl8pPr marL="31670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8pPr>
            <a:lvl9pPr marL="3624263" indent="-242888" algn="l" defTabSz="901700" rtl="0" eaLnBrk="0" fontAlgn="base" hangingPunct="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Franklin Gothic Book" charset="0"/>
              <a:buChar char="–"/>
              <a:defRPr sz="16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mpl_toolkits.mplot3d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모듈 추가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scatter() : </a:t>
            </a:r>
            <a:r>
              <a:rPr lang="ko-KR" altLang="en-US" sz="1600" b="0" kern="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점 그래프 그리기</a:t>
            </a:r>
            <a:endParaRPr lang="en-US" altLang="ko-KR" sz="1600" b="0" kern="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97378" y="16272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데이터 시각화 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- 3D </a:t>
            </a:r>
            <a:r>
              <a:rPr lang="ko-KR" altLang="en-US" sz="2400" b="1" dirty="0">
                <a:solidFill>
                  <a:srgbClr val="002060"/>
                </a:solidFill>
                <a:latin typeface="+mn-ea"/>
                <a:ea typeface="+mn-ea"/>
              </a:rPr>
              <a:t>그래프</a:t>
            </a:r>
            <a:r>
              <a:rPr lang="en-US" altLang="ko-KR" sz="2400" b="1" dirty="0">
                <a:solidFill>
                  <a:srgbClr val="002060"/>
                </a:solidFill>
                <a:latin typeface="+mn-ea"/>
                <a:ea typeface="+mn-ea"/>
              </a:rPr>
              <a:t>(2/2)</a:t>
            </a:r>
          </a:p>
        </p:txBody>
      </p:sp>
    </p:spTree>
    <p:extLst>
      <p:ext uri="{BB962C8B-B14F-4D97-AF65-F5344CB8AC3E}">
        <p14:creationId xmlns:p14="http://schemas.microsoft.com/office/powerpoint/2010/main" val="3226535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7009" y="2071739"/>
            <a:ext cx="10722488" cy="2272369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 err="1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시계열</a:t>
            </a:r>
            <a:r>
              <a:rPr lang="ko-KR" altLang="en-US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예측 분석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3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br>
              <a:rPr lang="en-US" altLang="ko-KR" sz="66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</a:br>
            <a:r>
              <a:rPr lang="en-US" altLang="ko-KR" sz="1200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+mn-ea"/>
                <a:ea typeface="+mn-ea"/>
              </a:rPr>
              <a:t> </a:t>
            </a:r>
            <a:endParaRPr lang="ko-KR" altLang="en-US" sz="2000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478291"/>
            <a:ext cx="1542642" cy="836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872" y="4738288"/>
            <a:ext cx="11868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https://github.com/JSJeong-me/KOSA-ML-BigData-Analysis/tree/main/prophet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503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A77A3E-EC04-46AE-BCB0-A8C00A97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0BDCB4-1D35-4024-BF03-7E408B00873C}"/>
              </a:ext>
            </a:extLst>
          </p:cNvPr>
          <p:cNvSpPr/>
          <p:nvPr/>
        </p:nvSpPr>
        <p:spPr>
          <a:xfrm>
            <a:off x="1786160" y="2035180"/>
            <a:ext cx="82029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i="1" dirty="0">
                <a:latin typeface="charter"/>
              </a:rPr>
              <a:t>Normalization </a:t>
            </a:r>
            <a:r>
              <a:rPr lang="en-US" altLang="ko-KR" sz="3200" dirty="0"/>
              <a:t>typically means rescales the values into a range of [0,1]. </a:t>
            </a:r>
          </a:p>
          <a:p>
            <a:endParaRPr lang="en-US" altLang="ko-KR" sz="3200" dirty="0"/>
          </a:p>
          <a:p>
            <a:r>
              <a:rPr lang="en-US" altLang="ko-KR" sz="3200" b="1" i="1" dirty="0">
                <a:latin typeface="charter"/>
              </a:rPr>
              <a:t>Standardization </a:t>
            </a:r>
            <a:r>
              <a:rPr lang="en-US" altLang="ko-KR" sz="3200" dirty="0"/>
              <a:t>typically means rescales data to have a mean of 0 and a standard deviation of 1 (unit variance).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71524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호텔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6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3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17" y="305190"/>
            <a:ext cx="11479365" cy="6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41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8" y="1948990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363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 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9" y="1337348"/>
            <a:ext cx="9041270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74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9" y="311540"/>
            <a:ext cx="11504761" cy="62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52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73" y="0"/>
            <a:ext cx="5111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480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508" y="1854397"/>
            <a:ext cx="4926984" cy="314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B7D249-1669-4759-ACAE-C55EE1583EDB}"/>
              </a:ext>
            </a:extLst>
          </p:cNvPr>
          <p:cNvSpPr txBox="1"/>
          <p:nvPr/>
        </p:nvSpPr>
        <p:spPr>
          <a:xfrm>
            <a:off x="544830" y="518379"/>
            <a:ext cx="10349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</a:t>
            </a:r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(week) </a:t>
            </a:r>
            <a:r>
              <a:rPr lang="ko-KR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전력 수요 예측 분석</a:t>
            </a:r>
            <a:endParaRPr lang="en-US" altLang="ko-KR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031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D51E03-4AD8-4E33-9F22-CA5A8B90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865EE-AA8C-4E7C-9C44-FF7E41C62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4" t="31147" r="24563" b="18578"/>
          <a:stretch/>
        </p:blipFill>
        <p:spPr>
          <a:xfrm>
            <a:off x="2766461" y="1103050"/>
            <a:ext cx="6505197" cy="46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711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2E062E-A55E-49A1-80CB-5318AFAB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0BBCF-C3D7-486A-8516-9089D5F1F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0" t="30743" r="21214" b="17367"/>
          <a:stretch/>
        </p:blipFill>
        <p:spPr>
          <a:xfrm>
            <a:off x="2192782" y="1094173"/>
            <a:ext cx="7190915" cy="452804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A9D4E2DA-9DD3-4A60-90B8-93259F34A59E}"/>
              </a:ext>
            </a:extLst>
          </p:cNvPr>
          <p:cNvSpPr/>
          <p:nvPr/>
        </p:nvSpPr>
        <p:spPr>
          <a:xfrm>
            <a:off x="3073400" y="3606800"/>
            <a:ext cx="1543050" cy="81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45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 Deep Learning</a:t>
            </a:r>
          </a:p>
        </p:txBody>
      </p:sp>
      <p:pic>
        <p:nvPicPr>
          <p:cNvPr id="3" name="Picture 3" descr="C:\Users\user\Desktop\D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6655" y="1052670"/>
            <a:ext cx="8372475" cy="5372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63973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4125C33-4284-4E70-884F-2D295BF2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7887F2-68AE-4939-AACA-A15996061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8" t="44103" r="20289" b="8923"/>
          <a:stretch/>
        </p:blipFill>
        <p:spPr>
          <a:xfrm>
            <a:off x="3388648" y="1477108"/>
            <a:ext cx="5771086" cy="45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74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813862-9B33-4DB5-A142-FB1F5836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605D2-E257-4883-ABAE-43B2FE096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30" t="38770" r="18064" b="9127"/>
          <a:stretch/>
        </p:blipFill>
        <p:spPr>
          <a:xfrm>
            <a:off x="2700996" y="686923"/>
            <a:ext cx="6995533" cy="548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22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64A7A-3C99-4C3A-BCF0-2DC6A7BA6285}"/>
              </a:ext>
            </a:extLst>
          </p:cNvPr>
          <p:cNvSpPr txBox="1"/>
          <p:nvPr/>
        </p:nvSpPr>
        <p:spPr>
          <a:xfrm>
            <a:off x="1402672" y="861134"/>
            <a:ext cx="463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-&gt;PCA without Mutate Variable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49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1A13-DF86-46CF-875B-AABE7DBDD5CA}"/>
              </a:ext>
            </a:extLst>
          </p:cNvPr>
          <p:cNvSpPr txBox="1"/>
          <p:nvPr/>
        </p:nvSpPr>
        <p:spPr>
          <a:xfrm>
            <a:off x="1402672" y="861134"/>
            <a:ext cx="465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-&gt;RFE  without Mutate Variable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219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9E89-AFEC-4A4D-88B4-BD1842D757C6}"/>
              </a:ext>
            </a:extLst>
          </p:cNvPr>
          <p:cNvSpPr txBox="1"/>
          <p:nvPr/>
        </p:nvSpPr>
        <p:spPr>
          <a:xfrm>
            <a:off x="1402672" y="861134"/>
            <a:ext cx="700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-&gt;Regression Feature Selection  without Mutate Variable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691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64A7A-3C99-4C3A-BCF0-2DC6A7BA6285}"/>
              </a:ext>
            </a:extLst>
          </p:cNvPr>
          <p:cNvSpPr txBox="1"/>
          <p:nvPr/>
        </p:nvSpPr>
        <p:spPr>
          <a:xfrm>
            <a:off x="1402672" y="861134"/>
            <a:ext cx="517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-&gt;PCA with Mutate Variable : </a:t>
            </a:r>
            <a:r>
              <a:rPr lang="en-US" altLang="ko-KR" b="1" dirty="0">
                <a:solidFill>
                  <a:srgbClr val="002060"/>
                </a:solidFill>
              </a:rPr>
              <a:t>tip rate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720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1A13-DF86-46CF-875B-AABE7DBDD5CA}"/>
              </a:ext>
            </a:extLst>
          </p:cNvPr>
          <p:cNvSpPr txBox="1"/>
          <p:nvPr/>
        </p:nvSpPr>
        <p:spPr>
          <a:xfrm>
            <a:off x="1402672" y="861134"/>
            <a:ext cx="469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Tip -&gt;RFE  with Mutate Variable : </a:t>
            </a:r>
            <a:r>
              <a:rPr lang="en-US" altLang="ko-KR" b="1" dirty="0">
                <a:solidFill>
                  <a:srgbClr val="002060"/>
                </a:solidFill>
              </a:rPr>
              <a:t>tip rate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E6997B-E357-4019-A5BA-31D372641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12" t="32110" r="7597" b="10378"/>
          <a:stretch/>
        </p:blipFill>
        <p:spPr>
          <a:xfrm>
            <a:off x="6361669" y="1970842"/>
            <a:ext cx="4891692" cy="41858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E4FA6F-6CB2-4443-A186-1D36B2800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61" t="25454" r="6818" b="19655"/>
          <a:stretch/>
        </p:blipFill>
        <p:spPr>
          <a:xfrm>
            <a:off x="494848" y="1970842"/>
            <a:ext cx="5673398" cy="4185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EF2DB-1D8A-430E-9E09-87CCDC913BBF}"/>
              </a:ext>
            </a:extLst>
          </p:cNvPr>
          <p:cNvSpPr txBox="1"/>
          <p:nvPr/>
        </p:nvSpPr>
        <p:spPr>
          <a:xfrm>
            <a:off x="2467992" y="1570732"/>
            <a:ext cx="2231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Before Featuring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53C83-332F-45BF-9EA1-5E3FEFD2A8C5}"/>
              </a:ext>
            </a:extLst>
          </p:cNvPr>
          <p:cNvSpPr txBox="1"/>
          <p:nvPr/>
        </p:nvSpPr>
        <p:spPr>
          <a:xfrm>
            <a:off x="7557858" y="1570732"/>
            <a:ext cx="205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After Featuring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68677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9E89-AFEC-4A4D-88B4-BD1842D757C6}"/>
              </a:ext>
            </a:extLst>
          </p:cNvPr>
          <p:cNvSpPr txBox="1"/>
          <p:nvPr/>
        </p:nvSpPr>
        <p:spPr>
          <a:xfrm>
            <a:off x="1402672" y="861134"/>
            <a:ext cx="754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Target: Total Bill -&gt;Regression Feature Selection  with Mutate Variable : </a:t>
            </a:r>
            <a:r>
              <a:rPr lang="en-US" altLang="ko-KR" b="1" dirty="0">
                <a:solidFill>
                  <a:srgbClr val="002060"/>
                </a:solidFill>
              </a:rPr>
              <a:t>tip rate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3BFA11-41B2-4C12-B795-AC6E32175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0" t="35833" r="13770" b="5474"/>
          <a:stretch/>
        </p:blipFill>
        <p:spPr>
          <a:xfrm>
            <a:off x="5655076" y="2199865"/>
            <a:ext cx="5104662" cy="39505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297925-3085-4FCF-9FE4-BBB11844B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2" t="29668" r="14952" b="11117"/>
          <a:stretch/>
        </p:blipFill>
        <p:spPr>
          <a:xfrm>
            <a:off x="967666" y="2277544"/>
            <a:ext cx="4687410" cy="3910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1321C-9930-4AE4-A000-D05604483EF5}"/>
              </a:ext>
            </a:extLst>
          </p:cNvPr>
          <p:cNvSpPr txBox="1"/>
          <p:nvPr/>
        </p:nvSpPr>
        <p:spPr>
          <a:xfrm>
            <a:off x="2467992" y="1570732"/>
            <a:ext cx="2231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Before Featuring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E5B75-86C0-4B1A-B3AB-5D3D9CEA3164}"/>
              </a:ext>
            </a:extLst>
          </p:cNvPr>
          <p:cNvSpPr txBox="1"/>
          <p:nvPr/>
        </p:nvSpPr>
        <p:spPr>
          <a:xfrm>
            <a:off x="7557858" y="1570732"/>
            <a:ext cx="205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After Featuring</a:t>
            </a:r>
            <a:endParaRPr lang="ko-KR" altLang="en-US" sz="2000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1751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FE99-BA8B-4DF4-A35B-B3EFE5A8BD8B}"/>
              </a:ext>
            </a:extLst>
          </p:cNvPr>
          <p:cNvSpPr txBox="1"/>
          <p:nvPr/>
        </p:nvSpPr>
        <p:spPr>
          <a:xfrm>
            <a:off x="1242874" y="408372"/>
            <a:ext cx="252088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RFE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dirty="0"/>
              <a:t>Target variable: tip</a:t>
            </a:r>
          </a:p>
          <a:p>
            <a:r>
              <a:rPr lang="en-US" altLang="ko-KR" dirty="0"/>
              <a:t>Mutate variable : tip rate</a:t>
            </a:r>
          </a:p>
          <a:p>
            <a:r>
              <a:rPr lang="en-US" altLang="ko-KR" b="1" dirty="0">
                <a:solidFill>
                  <a:srgbClr val="002060"/>
                </a:solidFill>
              </a:rPr>
              <a:t>Standardization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DCC48D-A135-4DF6-8AE8-6917CB397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38" t="29533" r="24491" b="4463"/>
          <a:stretch/>
        </p:blipFill>
        <p:spPr>
          <a:xfrm>
            <a:off x="6096000" y="2170529"/>
            <a:ext cx="5045843" cy="4074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91B243-49B4-4F22-9B36-0FB20592D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12" t="32110" r="7597" b="10378"/>
          <a:stretch/>
        </p:blipFill>
        <p:spPr>
          <a:xfrm>
            <a:off x="831273" y="2170529"/>
            <a:ext cx="4891692" cy="4185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4458D-4999-40F4-A6B4-7AA65F85C977}"/>
              </a:ext>
            </a:extLst>
          </p:cNvPr>
          <p:cNvSpPr txBox="1"/>
          <p:nvPr/>
        </p:nvSpPr>
        <p:spPr>
          <a:xfrm>
            <a:off x="1804632" y="1819314"/>
            <a:ext cx="2944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Without </a:t>
            </a:r>
            <a:r>
              <a:rPr lang="en-US" altLang="ko-KR" sz="2000" b="1" dirty="0">
                <a:solidFill>
                  <a:srgbClr val="002060"/>
                </a:solidFill>
              </a:rPr>
              <a:t>Standardization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11DC1-0085-4119-8BAD-3E458C51BD0C}"/>
              </a:ext>
            </a:extLst>
          </p:cNvPr>
          <p:cNvSpPr txBox="1"/>
          <p:nvPr/>
        </p:nvSpPr>
        <p:spPr>
          <a:xfrm>
            <a:off x="7351026" y="1814199"/>
            <a:ext cx="2533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With </a:t>
            </a:r>
            <a:r>
              <a:rPr lang="en-US" altLang="ko-KR" sz="2000" b="1" dirty="0">
                <a:solidFill>
                  <a:srgbClr val="002060"/>
                </a:solidFill>
              </a:rPr>
              <a:t>Standardization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19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7615E-AD3D-4988-A8E0-7A24B96EB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3" t="22140" r="23980" b="19115"/>
          <a:stretch/>
        </p:blipFill>
        <p:spPr>
          <a:xfrm>
            <a:off x="5722965" y="2323668"/>
            <a:ext cx="5379869" cy="3879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D2132-8BED-4BE2-97E5-658A446432FA}"/>
              </a:ext>
            </a:extLst>
          </p:cNvPr>
          <p:cNvSpPr txBox="1"/>
          <p:nvPr/>
        </p:nvSpPr>
        <p:spPr>
          <a:xfrm>
            <a:off x="1242874" y="408372"/>
            <a:ext cx="252088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RFE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dirty="0"/>
              <a:t>Target variable: tip</a:t>
            </a:r>
          </a:p>
          <a:p>
            <a:r>
              <a:rPr lang="en-US" altLang="ko-KR" dirty="0"/>
              <a:t>Mutate variable : tip rate</a:t>
            </a:r>
          </a:p>
          <a:p>
            <a:r>
              <a:rPr lang="en-US" altLang="ko-KR" b="1" dirty="0">
                <a:solidFill>
                  <a:srgbClr val="002060"/>
                </a:solidFill>
              </a:rPr>
              <a:t>Normalization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DCB84-9EED-4CFE-9BDF-76B9E9547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12" t="32110" r="7597" b="10378"/>
          <a:stretch/>
        </p:blipFill>
        <p:spPr>
          <a:xfrm>
            <a:off x="831273" y="2170529"/>
            <a:ext cx="4891692" cy="4185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E1837F-F5EF-4F7A-AFB8-21B6ED768C84}"/>
              </a:ext>
            </a:extLst>
          </p:cNvPr>
          <p:cNvSpPr txBox="1"/>
          <p:nvPr/>
        </p:nvSpPr>
        <p:spPr>
          <a:xfrm>
            <a:off x="1804632" y="1819314"/>
            <a:ext cx="277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Without </a:t>
            </a:r>
            <a:r>
              <a:rPr lang="en-US" altLang="ko-KR" sz="2000" b="1" dirty="0">
                <a:solidFill>
                  <a:srgbClr val="002060"/>
                </a:solidFill>
              </a:rPr>
              <a:t>Normalization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E6394-966F-4303-96FF-E76060A28FB9}"/>
              </a:ext>
            </a:extLst>
          </p:cNvPr>
          <p:cNvSpPr txBox="1"/>
          <p:nvPr/>
        </p:nvSpPr>
        <p:spPr>
          <a:xfrm>
            <a:off x="7159346" y="1744814"/>
            <a:ext cx="2365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  <a:latin typeface="+mn-ea"/>
              </a:rPr>
              <a:t>With </a:t>
            </a:r>
            <a:r>
              <a:rPr lang="en-US" altLang="ko-KR" sz="2000" b="1" dirty="0">
                <a:solidFill>
                  <a:srgbClr val="002060"/>
                </a:solidFill>
              </a:rPr>
              <a:t>Normalization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12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86589" y="488072"/>
            <a:ext cx="104262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CRISP-DM</a:t>
            </a:r>
            <a:r>
              <a:rPr lang="en-US" altLang="ko-KR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(Cross Industry Standard Process for Data Mining)</a:t>
            </a:r>
            <a:endParaRPr lang="ko-KR" alt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589" y="1347608"/>
            <a:ext cx="103943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cs typeface="Arial" panose="020B0604020202020204" pitchFamily="34" charset="0"/>
              </a:rPr>
              <a:t>CRISP-DM(Cross Industry Standard Process for Data Mining)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은 데이터 </a:t>
            </a:r>
            <a:r>
              <a:rPr lang="ko-KR" altLang="en-US" dirty="0" err="1">
                <a:latin typeface="+mn-ea"/>
                <a:cs typeface="Arial" panose="020B0604020202020204" pitchFamily="34" charset="0"/>
              </a:rPr>
              <a:t>마이닝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전문가가 사용하는 </a:t>
            </a: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  <a:cs typeface="Arial" panose="020B0604020202020204" pitchFamily="34" charset="0"/>
              </a:rPr>
              <a:t>일반적인 접근 방식을 설명한 가장 널리 사용되는 공개 표준 분석 모델입니다</a:t>
            </a:r>
            <a:r>
              <a:rPr lang="en-US" altLang="ko-KR" dirty="0">
                <a:latin typeface="+mn-ea"/>
                <a:cs typeface="Arial" panose="020B0604020202020204" pitchFamily="34" charset="0"/>
              </a:rPr>
              <a:t>.</a:t>
            </a: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5" y="2742412"/>
            <a:ext cx="3673493" cy="368066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1563" t="18544" r="31771" b="3204"/>
          <a:stretch>
            <a:fillRect/>
          </a:stretch>
        </p:blipFill>
        <p:spPr bwMode="auto">
          <a:xfrm>
            <a:off x="4859383" y="2183039"/>
            <a:ext cx="5995851" cy="4674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857447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752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6415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FE99-BA8B-4DF4-A35B-B3EFE5A8BD8B}"/>
              </a:ext>
            </a:extLst>
          </p:cNvPr>
          <p:cNvSpPr txBox="1"/>
          <p:nvPr/>
        </p:nvSpPr>
        <p:spPr>
          <a:xfrm>
            <a:off x="1162975" y="85225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024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1B3049-61C5-4D8F-AC1E-68A9BF74F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FE99-BA8B-4DF4-A35B-B3EFE5A8BD8B}"/>
              </a:ext>
            </a:extLst>
          </p:cNvPr>
          <p:cNvSpPr txBox="1"/>
          <p:nvPr/>
        </p:nvSpPr>
        <p:spPr>
          <a:xfrm>
            <a:off x="1162975" y="852256"/>
            <a:ext cx="165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4690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1B244C-FB24-4C74-A821-3CF5FC47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07484-FA8A-449B-AD0E-7AD0D6FA48F3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76F8AE-6A36-4EFD-A15C-2794C7C5F935}"/>
              </a:ext>
            </a:extLst>
          </p:cNvPr>
          <p:cNvSpPr txBox="1"/>
          <p:nvPr/>
        </p:nvSpPr>
        <p:spPr>
          <a:xfrm>
            <a:off x="2352582" y="630315"/>
            <a:ext cx="6116169" cy="580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+mn-ea"/>
              </a:rPr>
              <a:t>목표변수</a:t>
            </a:r>
            <a:br>
              <a:rPr lang="en-US" altLang="ko-KR" sz="3600" dirty="0">
                <a:latin typeface="+mn-ea"/>
              </a:rPr>
            </a:b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+mn-ea"/>
              </a:rPr>
              <a:t>매출</a:t>
            </a: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+mn-ea"/>
              </a:rPr>
              <a:t>팁</a:t>
            </a: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err="1">
                <a:latin typeface="+mn-ea"/>
              </a:rPr>
              <a:t>요일별</a:t>
            </a:r>
            <a:r>
              <a:rPr lang="ko-KR" altLang="en-US" sz="3600" dirty="0">
                <a:latin typeface="+mn-ea"/>
              </a:rPr>
              <a:t> 팀 </a:t>
            </a:r>
            <a:r>
              <a:rPr lang="en-US" altLang="ko-KR" sz="3600" dirty="0">
                <a:latin typeface="+mn-ea"/>
              </a:rPr>
              <a:t>Size </a:t>
            </a:r>
            <a:r>
              <a:rPr lang="ko-KR" altLang="en-US" sz="3600" dirty="0">
                <a:latin typeface="+mn-ea"/>
              </a:rPr>
              <a:t>수</a:t>
            </a:r>
            <a:endParaRPr lang="en-US" altLang="ko-KR" sz="3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latin typeface="+mn-ea"/>
              </a:rPr>
              <a:t>Tip rate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err="1">
                <a:latin typeface="+mn-ea"/>
              </a:rPr>
              <a:t>요일별</a:t>
            </a:r>
            <a:r>
              <a:rPr lang="ko-KR" altLang="en-US" sz="3600" dirty="0">
                <a:latin typeface="+mn-ea"/>
              </a:rPr>
              <a:t> 방문 예상 팀 수</a:t>
            </a:r>
            <a:endParaRPr lang="en-US" altLang="ko-KR" sz="3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5451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5FE459-2C4A-4BB0-9612-CE5400B0343A}"/>
              </a:ext>
            </a:extLst>
          </p:cNvPr>
          <p:cNvSpPr/>
          <p:nvPr/>
        </p:nvSpPr>
        <p:spPr>
          <a:xfrm>
            <a:off x="4870418" y="573239"/>
            <a:ext cx="7321582" cy="60508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2060"/>
                </a:solidFill>
                <a:latin typeface="휴먼명조"/>
                <a:ea typeface="휴먼명조"/>
              </a:rPr>
              <a:t>강사 소개</a:t>
            </a:r>
            <a:endParaRPr lang="en-US" altLang="ko-KR" sz="2400" b="1" kern="0" dirty="0">
              <a:solidFill>
                <a:srgbClr val="002060"/>
              </a:solidFill>
              <a:latin typeface="휴먼명조"/>
              <a:ea typeface="휴먼명조"/>
            </a:endParaRPr>
          </a:p>
          <a:p>
            <a:pPr algn="ctr" fontAlgn="base">
              <a:lnSpc>
                <a:spcPct val="160000"/>
              </a:lnSpc>
            </a:pPr>
            <a:endParaRPr lang="en-US" altLang="ko-KR" sz="20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정 준 수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/ </a:t>
            </a:r>
            <a:r>
              <a:rPr lang="en-US" altLang="ko-KR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Ph.D</a:t>
            </a:r>
            <a:r>
              <a:rPr lang="ko-KR" altLang="en-US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  </a:t>
            </a:r>
            <a:r>
              <a:rPr lang="en-US" altLang="ko-KR" sz="2000" b="1" kern="0" dirty="0">
                <a:solidFill>
                  <a:srgbClr val="000000"/>
                </a:solidFill>
                <a:latin typeface="휴먼명조"/>
                <a:ea typeface="휴먼명조"/>
              </a:rPr>
              <a:t>( heinem@naver.com )</a:t>
            </a:r>
          </a:p>
          <a:p>
            <a:pPr algn="just" fontAlgn="base">
              <a:lnSpc>
                <a:spcPct val="160000"/>
              </a:lnSpc>
            </a:pP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삼성전자 연구원</a:t>
            </a:r>
            <a:endParaRPr lang="en-US" altLang="ko-KR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삼성의료원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삼성생명과학연구소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前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삼성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SDS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정보기술연구소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(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사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한국인공지능협회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한국소프트웨어산업협회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AI,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강의</a:t>
            </a:r>
            <a:endParaRPr lang="en-US" altLang="ko-KR" sz="1600" b="1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서울디지털재단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, AI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자문위원</a:t>
            </a:r>
            <a:endParaRPr lang="ko-KR" altLang="en-US" sz="1600" b="1" kern="0" dirty="0">
              <a:solidFill>
                <a:srgbClr val="000000"/>
              </a:solidFill>
              <a:latin typeface="함초롬바탕" panose="02030604000101010101" pitchFamily="18" charset="-128"/>
            </a:endParaRP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dirty="0">
                <a:solidFill>
                  <a:srgbClr val="000000"/>
                </a:solidFill>
                <a:latin typeface="휴먼명조"/>
              </a:rPr>
              <a:t>現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</a:rPr>
              <a:t>)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한성대학교 교수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겸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전문분야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: </a:t>
            </a:r>
            <a:r>
              <a:rPr lang="ko-KR" altLang="en-US" sz="1600" b="1" kern="0" spc="-30" dirty="0">
                <a:solidFill>
                  <a:srgbClr val="000000"/>
                </a:solidFill>
                <a:latin typeface="휴먼명조"/>
              </a:rPr>
              <a:t>시각 모델링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b="1" kern="0" spc="-30" dirty="0" err="1">
                <a:solidFill>
                  <a:srgbClr val="000000"/>
                </a:solidFill>
                <a:latin typeface="휴먼명조"/>
              </a:rPr>
              <a:t>머신러닝</a:t>
            </a: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(ML), RPA  </a:t>
            </a:r>
          </a:p>
          <a:p>
            <a:pPr marL="285750" indent="-285750" algn="just" fontAlgn="base">
              <a:lnSpc>
                <a:spcPct val="180000"/>
              </a:lnSpc>
              <a:buFont typeface="Wingdings" panose="05000000000000000000" pitchFamily="2" charset="2"/>
              <a:buChar char="§"/>
            </a:pPr>
            <a:r>
              <a:rPr lang="en-US" altLang="ko-KR" sz="1600" b="1" kern="0" spc="-30" dirty="0">
                <a:solidFill>
                  <a:srgbClr val="000000"/>
                </a:solidFill>
                <a:latin typeface="휴먼명조"/>
              </a:rPr>
              <a:t>https://github.com/JSJeong-me/</a:t>
            </a:r>
          </a:p>
        </p:txBody>
      </p:sp>
    </p:spTree>
    <p:extLst>
      <p:ext uri="{BB962C8B-B14F-4D97-AF65-F5344CB8AC3E}">
        <p14:creationId xmlns:p14="http://schemas.microsoft.com/office/powerpoint/2010/main" val="261196104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7663</TotalTime>
  <Words>3313</Words>
  <Application>Microsoft Office PowerPoint</Application>
  <PresentationFormat>와이드스크린</PresentationFormat>
  <Paragraphs>486</Paragraphs>
  <Slides>95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7" baseType="lpstr">
      <vt:lpstr>charter</vt:lpstr>
      <vt:lpstr>ＭＳ Ｐゴシック</vt:lpstr>
      <vt:lpstr>맑은 고딕</vt:lpstr>
      <vt:lpstr>함초롬바탕</vt:lpstr>
      <vt:lpstr>휴먼명조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머신러닝 기반 빅데이터 분석 &amp; 시각화 과정</vt:lpstr>
      <vt:lpstr>PowerPoint 프레젠테이션</vt:lpstr>
      <vt:lpstr>PowerPoint 프레젠테이션</vt:lpstr>
      <vt:lpstr>PowerPoint 프레젠테이션</vt:lpstr>
      <vt:lpstr>머신러닝 vs 딥러닝</vt:lpstr>
      <vt:lpstr>딥러닝 레이어</vt:lpstr>
      <vt:lpstr>PowerPoint 프레젠테이션</vt:lpstr>
      <vt:lpstr>Machine Learning vs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Decision Tree – 예측분석 사례</vt:lpstr>
      <vt:lpstr>PowerPoint 프레젠테이션</vt:lpstr>
      <vt:lpstr>PowerPoint 프레젠테이션</vt:lpstr>
      <vt:lpstr>Decision Tree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시각화 - 간단한 그래프 그리기</vt:lpstr>
      <vt:lpstr>데이터 시각화 - 간단한 그래프 그리기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예측 분석 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</dc:creator>
  <cp:lastModifiedBy>i</cp:lastModifiedBy>
  <cp:revision>784</cp:revision>
  <cp:lastPrinted>2017-11-17T18:47:44Z</cp:lastPrinted>
  <dcterms:created xsi:type="dcterms:W3CDTF">2017-02-28T23:32:22Z</dcterms:created>
  <dcterms:modified xsi:type="dcterms:W3CDTF">2021-06-18T08:16:41Z</dcterms:modified>
</cp:coreProperties>
</file>